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804" r:id="rId2"/>
    <p:sldMasterId id="2147483816" r:id="rId3"/>
    <p:sldMasterId id="2147483924" r:id="rId4"/>
    <p:sldMasterId id="2147483936" r:id="rId5"/>
    <p:sldMasterId id="2147483948" r:id="rId6"/>
    <p:sldMasterId id="2147483960" r:id="rId7"/>
  </p:sldMasterIdLst>
  <p:notesMasterIdLst>
    <p:notesMasterId r:id="rId73"/>
  </p:notesMasterIdLst>
  <p:sldIdLst>
    <p:sldId id="262" r:id="rId8"/>
    <p:sldId id="320" r:id="rId9"/>
    <p:sldId id="319" r:id="rId10"/>
    <p:sldId id="338" r:id="rId11"/>
    <p:sldId id="337" r:id="rId12"/>
    <p:sldId id="341" r:id="rId13"/>
    <p:sldId id="368" r:id="rId14"/>
    <p:sldId id="340" r:id="rId15"/>
    <p:sldId id="339" r:id="rId16"/>
    <p:sldId id="342" r:id="rId17"/>
    <p:sldId id="343" r:id="rId18"/>
    <p:sldId id="344" r:id="rId19"/>
    <p:sldId id="345" r:id="rId20"/>
    <p:sldId id="346" r:id="rId21"/>
    <p:sldId id="347" r:id="rId22"/>
    <p:sldId id="355" r:id="rId23"/>
    <p:sldId id="354" r:id="rId24"/>
    <p:sldId id="353" r:id="rId25"/>
    <p:sldId id="352" r:id="rId26"/>
    <p:sldId id="351" r:id="rId27"/>
    <p:sldId id="350" r:id="rId28"/>
    <p:sldId id="349" r:id="rId29"/>
    <p:sldId id="360" r:id="rId30"/>
    <p:sldId id="359" r:id="rId31"/>
    <p:sldId id="257" r:id="rId32"/>
    <p:sldId id="376" r:id="rId33"/>
    <p:sldId id="358" r:id="rId34"/>
    <p:sldId id="361" r:id="rId35"/>
    <p:sldId id="316" r:id="rId36"/>
    <p:sldId id="363" r:id="rId37"/>
    <p:sldId id="367" r:id="rId38"/>
    <p:sldId id="366" r:id="rId39"/>
    <p:sldId id="365" r:id="rId40"/>
    <p:sldId id="364" r:id="rId41"/>
    <p:sldId id="371" r:id="rId42"/>
    <p:sldId id="370" r:id="rId43"/>
    <p:sldId id="369" r:id="rId44"/>
    <p:sldId id="373" r:id="rId45"/>
    <p:sldId id="372" r:id="rId46"/>
    <p:sldId id="309" r:id="rId47"/>
    <p:sldId id="332" r:id="rId48"/>
    <p:sldId id="261" r:id="rId49"/>
    <p:sldId id="334" r:id="rId50"/>
    <p:sldId id="263" r:id="rId51"/>
    <p:sldId id="377" r:id="rId52"/>
    <p:sldId id="267" r:id="rId53"/>
    <p:sldId id="269" r:id="rId54"/>
    <p:sldId id="270" r:id="rId55"/>
    <p:sldId id="271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7" r:id="rId65"/>
    <p:sldId id="386" r:id="rId66"/>
    <p:sldId id="388" r:id="rId67"/>
    <p:sldId id="389" r:id="rId68"/>
    <p:sldId id="390" r:id="rId69"/>
    <p:sldId id="391" r:id="rId70"/>
    <p:sldId id="305" r:id="rId71"/>
    <p:sldId id="392" r:id="rId72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="smNativeData" xmlns:pr="smNativeData" xmlns:p15="http://schemas.microsoft.com/office/powerpoint/2012/main" xmlns:p14="http://schemas.microsoft.com/office/powerpoint/2010/main" xmlns:mc="http://schemas.openxmlformats.org/markup-compatibility/2006" dt="1666184468" val="1054" rev64="64" revOS="4"/>
      <pr:smFileRevision xmlns="smNativeData" xmlns:pr="smNativeData" xmlns:p15="http://schemas.microsoft.com/office/powerpoint/2012/main" xmlns:p14="http://schemas.microsoft.com/office/powerpoint/2010/main" xmlns:mc="http://schemas.openxmlformats.org/markup-compatibility/2006" dt="1666184468" val="0"/>
      <pr:guideOptions xmlns="smNativeData" xmlns:pr="smNativeData" xmlns:p15="http://schemas.microsoft.com/office/powerpoint/2012/main" xmlns:p14="http://schemas.microsoft.com/office/powerpoint/2010/main" xmlns:mc="http://schemas.openxmlformats.org/markup-compatibility/2006" dt="1666184468" snapToBorders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" d="100"/>
        <a:sy n="15" d="100"/>
      </p:scale>
      <p:origin x="0" y="0"/>
    </p:cViewPr>
  </p:sorterViewPr>
  <p:notesViewPr>
    <p:cSldViewPr snapToGrid="0">
      <p:cViewPr>
        <p:scale>
          <a:sx n="71" d="100"/>
          <a:sy n="71" d="100"/>
        </p:scale>
        <p:origin x="380" y="767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AIAABAAAAAmAAAACAAAAD+P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AIAABAAAAAmAAAACAAAAD+PAAAAAAAAMAAAABQAAAAAAAAAAAD//wAAAQAAAP//AAABAA=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BE8C-C2F8-3248-B6DF-341DF0914061}" type="datetime1">
              <a:t>13.10.2023</a:t>
            </a:fld>
            <a:endParaRPr/>
          </a:p>
        </p:txBody>
      </p:sp>
      <p:sp>
        <p:nvSpPr>
          <p:cNvPr id="4" name="Образ слайда 3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C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L8PAAD/Hw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  <p:sp>
        <p:nvSpPr>
          <p:cNvPr id="5" name="Заметки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LgaAAD4JQAACDQAABAAAAAmAAAACAAAAD8PAAD/Hw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Второй уровень</a:t>
            </a:r>
          </a:p>
          <a:p>
            <a:pPr lvl="2">
              <a:defRPr lang="ru-ru"/>
            </a:pPr>
            <a:r>
              <a:t>Третий уровень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PjgAABAAAAAmAAAACAAAAL+PAAD/HwAAMAAAABQAAAAAAAAAAAD//wAAAQAAAP//AAABAA=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PjgAABAAAAAmAAAACAAAAL+PAAD/HwAAMAAAABQAAAAAAAAAAAD//wAAAQAAAP//AAABAA=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D452-1CF8-3222-B6DF-EA779A9140BF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  <a:fld id="{1567BE8C-C2F8-3248-B6DF-341DF0914061}" type="datetime1">
              <a:rPr lang="ru-KZ" smtClean="0"/>
              <a:t>13.10.2023</a:t>
            </a:fld>
            <a:endParaRPr lang="ru-KZ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ru-ru"/>
            </a:pPr>
            <a:fld id="{1567D452-1CF8-3222-B6DF-EA779A9140BF}" type="slidenum">
              <a:rPr lang="ru-KZ" smtClean="0"/>
              <a:t>52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2843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MAAAABQAAAAAAAAAAAD//wAAAQAAAP//AAABAA==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ru-ru" sz="2400" cap="none"/>
            </a:lvl1pPr>
            <a:lvl2pPr marL="457200" indent="0" algn="ctr">
              <a:buNone/>
              <a:defRPr lang="ru-ru" sz="2000" cap="none"/>
            </a:lvl2pPr>
            <a:lvl3pPr marL="914400" indent="0" algn="ctr">
              <a:buNone/>
              <a:defRPr lang="ru-ru" sz="1800" cap="none"/>
            </a:lvl3pPr>
            <a:lvl4pPr marL="1371600" indent="0" algn="ctr">
              <a:buNone/>
              <a:defRPr lang="ru-ru" sz="1600" cap="none"/>
            </a:lvl4pPr>
            <a:lvl5pPr marL="1828800" indent="0" algn="ctr">
              <a:buNone/>
              <a:defRPr lang="ru-ru" sz="1600" cap="none"/>
            </a:lvl5pPr>
            <a:lvl6pPr marL="2286000" indent="0" algn="ctr">
              <a:buNone/>
              <a:defRPr lang="ru-ru" sz="1600" cap="none"/>
            </a:lvl6pPr>
            <a:lvl7pPr marL="2743200" indent="0" algn="ctr">
              <a:buNone/>
              <a:defRPr lang="ru-ru" sz="1600" cap="none"/>
            </a:lvl7pPr>
            <a:lvl8pPr marL="3200400" indent="0" algn="ctr">
              <a:buNone/>
              <a:defRPr lang="ru-ru" sz="1600" cap="none"/>
            </a:lvl8pPr>
            <a:lvl9pPr marL="3657600" indent="0" algn="ctr">
              <a:buNone/>
              <a:defRPr lang="ru-ru" sz="1600" cap="none"/>
            </a:lvl9pPr>
          </a:lstStyle>
          <a:p>
            <a:pPr>
              <a:defRPr lang="ru-ru"/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EE81-CFF8-3218-B6DF-394DA091406C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F009-47F8-3206-B6DF-B153BE9140E4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A671-3FF8-3250-B6DF-C905E891409C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829-67F8-324E-B6DF-911BF69140C4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MAAAABQAAAAAAAAAAAD//wAAAQAAAP//AAABAA==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F70D-43F8-3201-B6DF-B554B99140E0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D0F-41F8-325B-B6DF-B70EE39140E2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P1w////////MAAAABQAAAAAAAAAAAD//wAAAQAAAP//AAABAA==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6000" cap="none"/>
            </a:pPr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H1w////////MAAAABQAAAAAAAAAAAD//wAAAQAAAP//AAABAA==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lang="ru-ru" sz="2400" cap="none"/>
            </a:pPr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Hxw////////MAAAABQAAAAAAAAAAAD//wAAAQAAAP//AAABAA=="/>
              </a:ext>
            </a:extLst>
          </p:cNvSpPr>
          <p:nvPr>
            <p:ph type="dt" sz="half" idx="10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C18F-C1F8-3237-B6DF-37628F914062}" type="datetime1">
              <a:t>13.10.2023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Hxw////////MAAAABQAAAAAAAAAAAD//wAAAQAAAP//AAABAA=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Hxw////////MAAAABQAAAAAAAAAAAD//wAAAQAAAP//AAABAA=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BDA5-EBF8-324B-B6DF-1D1EF391404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B3CF-81F8-3245-B6DF-7710FD914022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7QUAABwbAACtRQAAfSM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7QUAAOERAACtRQAAHBs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63D-73F8-3220-B6DF-8575989140D0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90A7-E9F8-3266-B6DF-1F33DE91404A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NgJAADhJA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609600" y="1600200"/>
            <a:ext cx="538543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HyYAANgJAABARw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6196965" y="1600200"/>
            <a:ext cx="538543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9017-59F8-3266-B6DF-AF33DE9140FA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7AB-E5F8-3241-B6DF-1314F991404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HEJAADjJAAAYQ0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609600" y="1534795"/>
            <a:ext cx="5386705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GENAADjJA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609600" y="2174875"/>
            <a:ext cx="5386705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HSYAAHEJAABARwAAYQ0AABAAAAAmAAAACAAAAIEAAAAAAAAAMAAAABQAAAAAAAAAAAD//wAAAQAAAP//AAABAA=="/>
              </a:ext>
            </a:extLst>
          </p:cNvSpPr>
          <p:nvPr>
            <p:ph idx="3"/>
          </p:nvPr>
        </p:nvSpPr>
        <p:spPr>
          <a:xfrm>
            <a:off x="6195695" y="1534795"/>
            <a:ext cx="5386705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6" name="ТекстСлайда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HSYAAGENAABARwAAsCUAABAAAAAmAAAACAAAAAEAAAAAAAAAMAAAABQAAAAAAAAAAAD//wAAAQAAAP//AAABAA=="/>
              </a:ext>
            </a:extLst>
          </p:cNvSpPr>
          <p:nvPr>
            <p:ph idx="4"/>
          </p:nvPr>
        </p:nvSpPr>
        <p:spPr>
          <a:xfrm>
            <a:off x="6195695" y="2174875"/>
            <a:ext cx="5386705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8F27-69F8-3279-B6DF-9F2CC19140CA}" type="datetime1">
              <a:t>13.10.2023</a:t>
            </a:fld>
            <a:endParaRPr/>
          </a:p>
        </p:txBody>
      </p:sp>
      <p:sp>
        <p:nvSpPr>
          <p:cNvPr id="8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97BE-F0F8-3261-B6DF-0634D991405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AE6-A8F8-322C-B6DF-5E799491400B}" type="datetime1">
              <a:t>13.10.2023</a:t>
            </a:fld>
            <a:endParaRPr/>
          </a:p>
        </p:txBody>
      </p:sp>
      <p:sp>
        <p:nvSpPr>
          <p:cNvPr id="4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D24-6AF8-325B-B6DF-9C0EE39140C9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9EC5-8BF8-3268-B6DF-7D3DD0914028}" type="datetime1">
              <a:t>13.10.2023</a:t>
            </a:fld>
            <a:endParaRPr/>
          </a:p>
        </p:txBody>
      </p:sp>
      <p:sp>
        <p:nvSpPr>
          <p:cNvPr id="3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640-0EF8-3250-B6DF-F805E89140A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K4BAABtHAAA1Ag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Ux0AAK4BAABARw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4766945" y="273050"/>
            <a:ext cx="6815455" cy="585343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NQIAABtHA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609600" y="1435100"/>
            <a:ext cx="4011295" cy="46913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E288-C6F8-3214-B6DF-3041AC914065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9727-69F8-3261-B6DF-9F34D99140CA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D935-7BF8-322F-B6DF-8D7A979140D8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sw4AAIgdAACzOwAABCE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2389505" y="4800600"/>
            <a:ext cx="7315200" cy="566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sw4AAMYDAACzOwAAFh0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2389505" y="613410"/>
            <a:ext cx="7315200" cy="411480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sw4AAAQhAACzOwAA+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2389505" y="5367020"/>
            <a:ext cx="7315200" cy="8051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A2D5-9BF8-3254-B6DF-6D01EC914038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B18-56F8-325D-B6DF-A008E59140F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E7E-30F8-3228-B6DF-C67D90914093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D73D-73F8-3221-B6DF-8574999140D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DYAALABAABARwAAsCUAABAAAAAmAAAACAAAAIMAAAAAAAAAMAAAABQAAAAAAAAAAAD//wAAAQAAAP//AAABAA==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</p:spPr>
        <p:txBody>
          <a:bodyPr vert="vert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LABAAAfNQAAsCU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609600" y="274320"/>
            <a:ext cx="8025765" cy="585216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945B-15F8-3262-B6DF-E337DA9140B6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D656-18F8-3220-B6DF-EE75989140BB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D935-7BF8-322F-B6DF-8D7A979140D8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036333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P1w////////MAAAABQAAAAAAAAAAAD//wAAAQAAAP//AAABAA==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6000" cap="none"/>
            </a:pPr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H1w////////MAAAABQAAAAAAAAAAAD//wAAAQAAAP//AAABAA==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lang="ru-ru" sz="2400" cap="none"/>
            </a:pPr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Hxw////////MAAAABQAAAAAAAAAAAD//wAAAQAAAP//AAABAA=="/>
              </a:ext>
            </a:extLst>
          </p:cNvSpPr>
          <p:nvPr>
            <p:ph type="dt" sz="half" idx="10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BD28-66F8-324B-B6DF-901EF39140C5}" type="datetime1">
              <a:t>13.10.2023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Hxw////////MAAAABQAAAAAAAAAAAD//wAAAQAAAP//AAABAA=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Hxw////////MAAAABQAAAAAAAAAAAD//wAAAQAAAP//AAABAA=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FE67-29F8-3208-B6DF-DF5DB091408A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EB58-16F8-321D-B6DF-E048A59140B5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F8EF-A1F8-320E-B6DF-575BB6914002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0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7QUAABwbAACtRQAAfSM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7QUAAOERAACtRQAAHBs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7FD-B3F8-3221-B6DF-457499914010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3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3B5-FBF8-3215-B6DF-0D40AD91405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NgJAADhJA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609600" y="1600200"/>
            <a:ext cx="538543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HyYAANgJAABARw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6196965" y="1600200"/>
            <a:ext cx="538543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B52B-65F8-3243-B6DF-9316FB9140C6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0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DDC-92F8-325B-B6DF-640EE3914031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HEJAADjJAAAYQ0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609600" y="1534795"/>
            <a:ext cx="5386705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GENAADjJA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609600" y="2174875"/>
            <a:ext cx="5386705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HSYAAHEJAABARwAAYQ0AABAAAAAmAAAACAAAAIEAAAAAAAAAMAAAABQAAAAAAAAAAAD//wAAAQAAAP//AAABAA=="/>
              </a:ext>
            </a:extLst>
          </p:cNvSpPr>
          <p:nvPr>
            <p:ph idx="3"/>
          </p:nvPr>
        </p:nvSpPr>
        <p:spPr>
          <a:xfrm>
            <a:off x="6195695" y="1534795"/>
            <a:ext cx="5386705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6" name="ТекстСлайда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HSYAAGENAABARwAAsCUAABAAAAAmAAAACAAAAAEAAAAAAAAAMAAAABQAAAAAAAAAAAD//wAAAQAAAP//AAABAA=="/>
              </a:ext>
            </a:extLst>
          </p:cNvSpPr>
          <p:nvPr>
            <p:ph idx="4"/>
          </p:nvPr>
        </p:nvSpPr>
        <p:spPr>
          <a:xfrm>
            <a:off x="6195695" y="2174875"/>
            <a:ext cx="5386705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C441-0FF8-3232-B6DF-F9678A9140AC}" type="datetime1">
              <a:t>13.10.2023</a:t>
            </a:fld>
            <a:endParaRPr/>
          </a:p>
        </p:txBody>
      </p:sp>
      <p:sp>
        <p:nvSpPr>
          <p:cNvPr id="8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89D0-9EF8-327F-B6DF-682AC791403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C1F0-BEF8-3237-B6DF-48628F91401D}" type="datetime1">
              <a:t>13.10.2023</a:t>
            </a:fld>
            <a:endParaRPr/>
          </a:p>
        </p:txBody>
      </p:sp>
      <p:sp>
        <p:nvSpPr>
          <p:cNvPr id="4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C6BE-F0F8-3230-B6DF-06658891405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ru-ru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ru-ru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ru-ru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ru-ru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ru-ru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ru-ru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ru-ru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ru-ru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ru-ru" sz="1600" cap="none">
                <a:solidFill>
                  <a:srgbClr val="8C8C8C"/>
                </a:solidFill>
              </a:defRPr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8437-79F8-3272-B6DF-8F27CA9140DA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DD49-07F8-322B-B6DF-F17E939140A4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CE40-0EF8-3238-B6DF-F86D809140AD}" type="datetime1">
              <a:t>13.10.2023</a:t>
            </a:fld>
            <a:endParaRPr/>
          </a:p>
        </p:txBody>
      </p:sp>
      <p:sp>
        <p:nvSpPr>
          <p:cNvPr id="3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AA0-EEF8-324C-B6DF-1819F491404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K4BAABtHAAA1Ag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Ux0AAK4BAABARw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4766945" y="273050"/>
            <a:ext cx="6815455" cy="585343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NQIAABtHA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609600" y="1435100"/>
            <a:ext cx="4011295" cy="46913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E4E4-AAF8-3212-B6DF-5C47AA914009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992F-61F8-326F-B6DF-973AD79140C2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sw4AAIgdAACzOwAABCE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2389505" y="4800600"/>
            <a:ext cx="7315200" cy="566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sw4AAMYDAACzOwAAFh0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2389505" y="613410"/>
            <a:ext cx="7315200" cy="411480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sw4AAAQhAACzOwAA+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2389505" y="5367020"/>
            <a:ext cx="7315200" cy="8051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9988-C6F8-326F-B6DF-303AD7914065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CBCA-84F8-323D-B6DF-72688591402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631-7FF8-3220-B6DF-8975989140DC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1A8-E6F8-3217-B6DF-1042AF91404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DYAALABAABARwAAsCUAABAAAAAmAAAACAAAAIMAAAAAAAAAMAAAABQAAAAAAAAAAAD//wAAAQAAAP//AAABAA==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</p:spPr>
        <p:txBody>
          <a:bodyPr vert="vert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LABAAAfNQAAsCU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609600" y="274320"/>
            <a:ext cx="8025765" cy="585216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9710-5EF8-3261-B6DF-A834D99140FD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F387-C9F8-3205-B6DF-3F50BD91406A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gQAABsNAABeOAAAJhYAABAAAAAmAAAACAAAAH1w////////MAAAABQAAAAAAAAAAAD//wAAAQAAAP//AAABAA=="/>
              </a:ext>
            </a:extLst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AkAAOgXAADMMwAAsCIAABAAAAAmAAAACAAAAH1w////////MAAAABQAAAAAAAAAAAD//wAAAQAAAP//AAABAA=="/>
              </a:ext>
            </a:extLst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cap="none">
                <a:solidFill>
                  <a:srgbClr val="8C8C8C"/>
                </a:solidFill>
              </a:defRPr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DAMAABonAABEEQAAWSkAABAAAAAmAAAACAAAAHxw////////MAAAABQAAAAAAAAAAAD//wAAAQAAAP//AAABAA=="/>
              </a:ext>
            </a:extLst>
          </p:cNvSpPr>
          <p:nvPr>
            <p:ph type="dt" sz="half" idx="10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E303-4DF8-3215-B6DF-BB40AD9140EE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hQAABonAAAeKAAAWSkAABAAAAAmAAAACAAAAHxw////////MAAAABQAAAAAAAAAAAD//wAAAQAAAP//AAABAA=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CsAABonAADkOQAAWSkAABAAAAAmAAAACAAAAHxw////////MAAAABQAAAAAAAAAAAD//wAAAQAAAP//AAABAA=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DB1E-50F8-322D-B6DF-A678959140F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PDv3N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C6D0-9EF8-3230-B6DF-68658891403D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B8C-C2F8-321D-B6DF-3448A5914061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AQAABwbAACcOAAAfSM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782320" y="4406900"/>
            <a:ext cx="8420100" cy="136207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AQAAOERAACcOAAAHBs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782320" y="2906395"/>
            <a:ext cx="8420100" cy="150050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MuGjr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E0D-43F8-3228-B6DF-B57D909140E0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DC26-68F8-322A-B6DF-9E7F929140CB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3HQ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495300" y="1600200"/>
            <a:ext cx="437578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R4AANgJAADkOQ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5034915" y="1600200"/>
            <a:ext cx="437578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C3F1-BFF8-3235-B6DF-49608D91401C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CB10-5EF8-323D-B6DF-A868859140F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HEJAAD4HQAAYQ0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495300" y="1534795"/>
            <a:ext cx="4376420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GENAAD4HQ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495300" y="2174875"/>
            <a:ext cx="4376420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B4AAHEJAADkOQAAYQ0AABAAAAAmAAAACAAAAIEAAAAAAAAAMAAAABQAAAAAAAAAAAD//wAAAQAAAP//AAABAA=="/>
              </a:ext>
            </a:extLst>
          </p:cNvSpPr>
          <p:nvPr>
            <p:ph idx="3"/>
          </p:nvPr>
        </p:nvSpPr>
        <p:spPr>
          <a:xfrm>
            <a:off x="5034280" y="1534795"/>
            <a:ext cx="4376420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6" name="ТекстСлайда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B4AAGENAADkOQAAsCUAABAAAAAmAAAACAAAAAEAAAAAAAAAMAAAABQAAAAAAAAAAAD//wAAAQAAAP//AAABAA=="/>
              </a:ext>
            </a:extLst>
          </p:cNvSpPr>
          <p:nvPr>
            <p:ph idx="4"/>
          </p:nvPr>
        </p:nvSpPr>
        <p:spPr>
          <a:xfrm>
            <a:off x="5034280" y="2174875"/>
            <a:ext cx="4376420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A480-CEF8-3252-B6DF-3807EA91406D}" type="datetime1">
              <a:t>13.10.2023</a:t>
            </a:fld>
            <a:endParaRPr/>
          </a:p>
        </p:txBody>
      </p:sp>
      <p:sp>
        <p:nvSpPr>
          <p:cNvPr id="8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71C-52F8-3251-B6DF-A404E99140F1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F3B4-FAF8-3205-B6DF-0C50BD914059}" type="datetime1">
              <a:t>13.10.2023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DF58-16F8-3229-B6DF-E07C919140B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FD53-1DF8-320B-B6DF-EB5EB39140BE}" type="datetime1">
              <a:t>13.10.2023</a:t>
            </a:fld>
            <a:endParaRPr/>
          </a:p>
        </p:txBody>
      </p:sp>
      <p:sp>
        <p:nvSpPr>
          <p:cNvPr id="4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D21E-50F8-3224-B6DF-A6719C9140F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9B1D-53F8-326D-B6DF-A538D59140F0}" type="datetime1">
              <a:t>13.10.2023</a:t>
            </a:fld>
            <a:endParaRPr/>
          </a:p>
        </p:txBody>
      </p:sp>
      <p:sp>
        <p:nvSpPr>
          <p:cNvPr id="3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D4E-00F8-325B-B6DF-F60EE39140A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K4BAAAYFwAA1Ag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495300" y="273050"/>
            <a:ext cx="3258820" cy="11620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GDcy9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1BcAAK4BAADkOQ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3873500" y="273050"/>
            <a:ext cx="5537200" cy="585343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QIAAAYFw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495300" y="1435100"/>
            <a:ext cx="3258820" cy="46913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98A1-EFF8-326E-B6DF-193BD691404C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CEC7-89F8-3238-B6DF-7F6D8091402A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IgdAACCMAAABCE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1941830" y="4800600"/>
            <a:ext cx="5943600" cy="566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MYDAACCMAAAFh0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1941830" y="613410"/>
            <a:ext cx="5943600" cy="411480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AQhAACCMAAA+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1941830" y="5367020"/>
            <a:ext cx="5943600" cy="8051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A727-69F8-3251-B6DF-9F04E99140CA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9B82-CCF8-326D-B6DF-3A38D591406F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C02D-63F8-3236-B6DF-95638E9140C0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776-38F8-3251-B6DF-CE04E991409B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LiwAALABAADkOQAAsCUAABAAAAAmAAAACAAAAIMAAAAAAAAAMAAAABQAAAAAAAAAAAD//wAAAQAAAP//AAABAA=="/>
              </a:ext>
            </a:extLst>
          </p:cNvSpPr>
          <p:nvPr>
            <p:ph type="title"/>
          </p:nvPr>
        </p:nvSpPr>
        <p:spPr>
          <a:xfrm>
            <a:off x="7181850" y="274320"/>
            <a:ext cx="2228850" cy="5852160"/>
          </a:xfrm>
        </p:spPr>
        <p:txBody>
          <a:bodyPr vert="vert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ABAAApKwAAsCU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495300" y="274320"/>
            <a:ext cx="6520815" cy="585216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834A-04F8-3275-B6DF-F220CD9140A7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545-0BF8-3253-B6DF-FD06EB9140A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gQAABsNAABeOAAAJhYAABAAAAAmAAAACAAAAH1w////////MAAAABQAAAAAAAAAAAD//wAAAQAAAP//AAABAA=="/>
              </a:ext>
            </a:extLst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AkAAOgXAADMMwAAsCIAABAAAAAmAAAACAAAAH1w////////MAAAABQAAAAAAAAAAAD//wAAAQAAAP//AAABAA=="/>
              </a:ext>
            </a:extLst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cap="none">
                <a:solidFill>
                  <a:srgbClr val="8C8C8C"/>
                </a:solidFill>
              </a:defRPr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DAMAABonAABEEQAAWSkAABAAAAAmAAAACAAAAHxw////////MAAAABQAAAAAAAAAAAD//wAAAQAAAP//AAABAA=="/>
              </a:ext>
            </a:extLst>
          </p:cNvSpPr>
          <p:nvPr>
            <p:ph type="dt" sz="half" idx="10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D6FE-B0F8-3220-B6DF-467598914013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hQAABonAAAeKAAAWSkAABAAAAAmAAAACAAAAHxw////////MAAAABQAAAAAAAAAAAD//wAAAQAAAP//AAABAA=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CsAABonAADkOQAAWSkAABAAAAAmAAAACAAAAHxw////////MAAAABQAAAAAAAAAAAD//wAAAQAAAP//AAABAA=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C01D-53F8-3236-B6DF-A5638E9140F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ID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847D-33F8-3272-B6DF-C527CA914090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D014-5AF8-3226-B6DF-AC739E9140F9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AQAABwbAACcOAAAfSM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782320" y="4406900"/>
            <a:ext cx="8420100" cy="136207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AQAAOERAACcOAAAHBs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782320" y="2906395"/>
            <a:ext cx="8420100" cy="150050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G9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A95B-15F8-325F-B6DF-E30AE79140B6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D52-1CF8-324B-B6DF-EA1EF39140BF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3HQ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495300" y="1600200"/>
            <a:ext cx="437578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R4AANgJAADkOQ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5034915" y="1600200"/>
            <a:ext cx="437578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CB86-C8F8-323D-B6DF-3E688591406B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390-DEF8-3215-B6DF-2840AD91407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MAAAABQAAAAAAAAAAAD//wAAAQAAAP//AAABAA==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MAAAABQAAAAAAAAAAAD//wAAAQAAAP//AAABAA==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6" name="Объект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MAAAABQAAAAAAAAAAAD//wAAAQAAAP//AAABAA==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Дат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B6F3-BDF8-3240-B6DF-4B15F891401E}" type="datetime1">
              <a:t>13.10.2023</a:t>
            </a:fld>
            <a:endParaRPr/>
          </a:p>
        </p:txBody>
      </p:sp>
      <p:sp>
        <p:nvSpPr>
          <p:cNvPr id="8" name="Нижний колонтитул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Номер слайда 8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8F16-58F8-3279-B6DF-AE2CC19140FB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HEJAAD4HQAAYQ0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495300" y="1534795"/>
            <a:ext cx="4376420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GENAAD4HQ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495300" y="2174875"/>
            <a:ext cx="4376420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B4AAHEJAADkOQAAYQ0AABAAAAAmAAAACAAAAIEAAAAAAAAAMAAAABQAAAAAAAAAAAD//wAAAQAAAP//AAABAA=="/>
              </a:ext>
            </a:extLst>
          </p:cNvSpPr>
          <p:nvPr>
            <p:ph idx="3"/>
          </p:nvPr>
        </p:nvSpPr>
        <p:spPr>
          <a:xfrm>
            <a:off x="5034280" y="1534795"/>
            <a:ext cx="4376420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6" name="ТекстСлайда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oAv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B4AAGENAADkOQAAsCUAABAAAAAmAAAACAAAAAEAAAAAAAAAMAAAABQAAAAAAAAAAAD//wAAAQAAAP//AAABAA=="/>
              </a:ext>
            </a:extLst>
          </p:cNvSpPr>
          <p:nvPr>
            <p:ph idx="4"/>
          </p:nvPr>
        </p:nvSpPr>
        <p:spPr>
          <a:xfrm>
            <a:off x="5034280" y="2174875"/>
            <a:ext cx="4376420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9FFF-B1F8-3269-B6DF-473CD1914012}" type="datetime1">
              <a:t>13.10.2023</a:t>
            </a:fld>
            <a:endParaRPr/>
          </a:p>
        </p:txBody>
      </p:sp>
      <p:sp>
        <p:nvSpPr>
          <p:cNvPr id="8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QB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8CDD-93F8-327A-B6DF-652FC291403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85F1-BFF8-3273-B6DF-4926CB91401C}" type="datetime1">
              <a:t>13.10.2023</a:t>
            </a:fld>
            <a:endParaRPr/>
          </a:p>
        </p:txBody>
      </p:sp>
      <p:sp>
        <p:nvSpPr>
          <p:cNvPr id="4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218-56F8-3244-B6DF-A011FC9140F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K4BAAAYFwAA1Ag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495300" y="273050"/>
            <a:ext cx="3258820" cy="11620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1BcAAK4BAADkOQ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3873500" y="273050"/>
            <a:ext cx="5537200" cy="585343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QIAAAYFw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495300" y="1435100"/>
            <a:ext cx="3258820" cy="46913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C2BB-F5F8-3234-B6DF-03618C914056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105-4BF8-3247-B6DF-BD12FF9140E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IgdAACCMAAABCE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1941830" y="4800600"/>
            <a:ext cx="5943600" cy="566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MYDAACCMAAAFh0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1941830" y="613410"/>
            <a:ext cx="5943600" cy="411480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AQhAACCMAAA+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1941830" y="5367020"/>
            <a:ext cx="5943600" cy="8051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C169-27F8-3237-B6DF-D1628F914084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3C7-89F8-3255-B6DF-7F00ED91402A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Z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F8D-C3F8-3229-B6DF-357C91914060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Z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BbA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F564-2AF8-3203-B6DF-DC56BB914089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J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LiwAALABAADkOQAAsCUAABAAAAAmAAAACAAAAIMAAAAAAAAAMAAAABQAAAAAAAAAAAD//wAAAQAAAP//AAABAA=="/>
              </a:ext>
            </a:extLst>
          </p:cNvSpPr>
          <p:nvPr>
            <p:ph type="title"/>
          </p:nvPr>
        </p:nvSpPr>
        <p:spPr>
          <a:xfrm>
            <a:off x="7181850" y="274320"/>
            <a:ext cx="2228850" cy="5852160"/>
          </a:xfrm>
        </p:spPr>
        <p:txBody>
          <a:bodyPr vert="vert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ABAAApKwAAsCU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495300" y="274320"/>
            <a:ext cx="6520815" cy="585216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4D1-9FF8-3222-B6DF-69779A91403C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CU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925E-10F8-3264-B6DF-E631DC9140B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0EF4C-2B86-5DC2-9D6A-2604B112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D51E2E-0786-0E74-A337-23525BA7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76ABC2-2E7A-AE5D-2B24-277C7DC1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1075-EACE-474B-95B4-C1C88F117B17}" type="datetimeFigureOut">
              <a:rPr lang="ru-KZ" smtClean="0"/>
              <a:t>13.10.2023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74E105-1CA2-9A89-9D8F-0337CC15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0D1AAD-E1F1-6F90-B09F-1E540624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A0E3-B071-754D-8866-002EF7343C5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210764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gQAABsNAABeOAAAJhYAABAAAAAmAAAACAAAAH1w////////MAAAABQAAAAAAAAAAAD//wAAAQAAAP//AAABAA=="/>
              </a:ext>
            </a:extLst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AkAAOgXAADMMwAAsCIAABAAAAAmAAAACAAAAH1w////////MAAAABQAAAAAAAAAAAD//wAAAQAAAP//AAABAA=="/>
              </a:ext>
            </a:extLst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cap="none">
                <a:solidFill>
                  <a:srgbClr val="8C8C8C"/>
                </a:solidFill>
              </a:defRPr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DAMAABonAABEEQAAWSkAABAAAAAmAAAACAAAAHxw////////MAAAABQAAAAAAAAAAAD//wAAAQAAAP//AAABAA=="/>
              </a:ext>
            </a:extLst>
          </p:cNvSpPr>
          <p:nvPr>
            <p:ph type="dt" sz="half" idx="10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D12D-63F8-3227-B6DF-95729F9140C0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hQAABonAAAeKAAAWSkAABAAAAAmAAAACAAAAHxw////////MAAAABQAAAAAAAAAAAD//wAAAQAAAP//AAABAA=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CsAABonAADkOQAAWSkAABAAAAAmAAAACAAAAHxw////////MAAAABQAAAAAAAAAAAD//wAAAQAAAP//AAABAA=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D641-0FF8-3220-B6DF-F975989140AC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D48L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8869-27F8-327E-B6DF-D12BC6914084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T0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CD78-36F8-323B-B6DF-C06E8391409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AQAABwbAACcOAAAfSM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782320" y="4406900"/>
            <a:ext cx="8420100" cy="136207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V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AQAAOERAACcOAAAHBs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782320" y="2906395"/>
            <a:ext cx="8420100" cy="150050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5AF-E1F8-3223-B6DF-17769B914042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U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91D8-96F8-3267-B6DF-6032DF91403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C4A3-EDF8-3232-B6DF-1B678A91404E}" type="datetime1">
              <a:t>13.10.2023</a:t>
            </a:fld>
            <a:endParaRPr/>
          </a:p>
        </p:txBody>
      </p:sp>
      <p:sp>
        <p:nvSpPr>
          <p:cNvPr id="4" name="Нижний колонтитул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C08-46F8-321A-B6DF-B04FA29140E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3HQ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495300" y="1600200"/>
            <a:ext cx="437578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R4AANgJAADkOQ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5034915" y="1600200"/>
            <a:ext cx="437578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9967-29F8-326F-B6DF-DF3AD791408A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5F9-B7F8-3253-B6DF-4106EB914014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HEJAAD4HQAAYQ0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495300" y="1534795"/>
            <a:ext cx="4376420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CV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GENAAD4HQ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495300" y="2174875"/>
            <a:ext cx="4376420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B4AAHEJAADkOQAAYQ0AABAAAAAmAAAACAAAAIEAAAAAAAAAMAAAABQAAAAAAAAAAAD//wAAAQAAAP//AAABAA=="/>
              </a:ext>
            </a:extLst>
          </p:cNvSpPr>
          <p:nvPr>
            <p:ph idx="3"/>
          </p:nvPr>
        </p:nvSpPr>
        <p:spPr>
          <a:xfrm>
            <a:off x="5034280" y="1534795"/>
            <a:ext cx="4376420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6" name="ТекстСлайда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IOS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B4AAGENAADkOQAAsCUAABAAAAAmAAAACAAAAAEAAAAAAAAAMAAAABQAAAAAAAAAAAD//wAAAQAAAP//AAABAA=="/>
              </a:ext>
            </a:extLst>
          </p:cNvSpPr>
          <p:nvPr>
            <p:ph idx="4"/>
          </p:nvPr>
        </p:nvSpPr>
        <p:spPr>
          <a:xfrm>
            <a:off x="5034280" y="2174875"/>
            <a:ext cx="4376420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DZ0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F175-3BF8-3207-B6DF-CD52BF914098}" type="datetime1">
              <a:t>13.10.2023</a:t>
            </a:fld>
            <a:endParaRPr/>
          </a:p>
        </p:txBody>
      </p:sp>
      <p:sp>
        <p:nvSpPr>
          <p:cNvPr id="8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CU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G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F8D9-97F8-320E-B6DF-615BB6914034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FA4QW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D0iM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FFD1-9FF8-3209-B6DF-695CB191403C}" type="datetime1">
              <a:t>13.10.2023</a:t>
            </a:fld>
            <a:endParaRPr/>
          </a:p>
        </p:txBody>
      </p:sp>
      <p:sp>
        <p:nvSpPr>
          <p:cNvPr id="4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M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CF73-3DF8-3239-B6DF-CB6C8191409E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p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EF35-7BF8-3219-B6DF-8D4CA19140D8}" type="datetime1">
              <a:t>13.10.2023</a:t>
            </a:fld>
            <a:endParaRPr/>
          </a:p>
        </p:txBody>
      </p:sp>
      <p:sp>
        <p:nvSpPr>
          <p:cNvPr id="3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9573-3DF8-3263-B6DF-CB36DB91409E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9BL0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K4BAAAYFwAA1Ag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495300" y="273050"/>
            <a:ext cx="3258820" cy="11620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1BcAAK4BAADkOQ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3873500" y="273050"/>
            <a:ext cx="5537200" cy="585343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GV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QIAAAYFw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495300" y="1435100"/>
            <a:ext cx="3258820" cy="46913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BDD3-9DF8-324B-B6DF-6B1EF391403E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V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8E77-39F8-3278-B6DF-CF2DC091409A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T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IgdAACCMAAABCE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1941830" y="4800600"/>
            <a:ext cx="5943600" cy="566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MYDAACCMAAAFh0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1941830" y="613410"/>
            <a:ext cx="5943600" cy="411480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AQhAACCMAAA+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1941830" y="5367020"/>
            <a:ext cx="5943600" cy="8051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J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9C58-16F8-326A-B6DF-E03FD29140B5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GNrcy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HNtTm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8743-0DF8-3271-B6DF-FB24C99140AE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X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HN0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GVEY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4E7-A9F8-3222-B6DF-5F779A91400A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Id0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9EEA-A4F8-3268-B6DF-523DD091400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Hd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LiwAALABAADkOQAAsCUAABAAAAAmAAAACAAAAIMAAAAAAAAAMAAAABQAAAAAAAAAAAD//wAAAQAAAP//AAABAA=="/>
              </a:ext>
            </a:extLst>
          </p:cNvSpPr>
          <p:nvPr>
            <p:ph type="title"/>
          </p:nvPr>
        </p:nvSpPr>
        <p:spPr>
          <a:xfrm>
            <a:off x="7181850" y="274320"/>
            <a:ext cx="2228850" cy="5852160"/>
          </a:xfrm>
        </p:spPr>
        <p:txBody>
          <a:bodyPr vert="vert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ABAAApKwAAsCU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495300" y="274320"/>
            <a:ext cx="6520815" cy="585216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1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AE38-76F8-3258-B6DF-800DE09140D5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Z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D195-DBF8-3227-B6DF-2D729F91407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gQAABsNAABeOAAAJhYAABAAAAAmAAAACAAAAH1w////////MAAAABQAAAAAAAAAAAD//wAAAQAAAP//AAABAA=="/>
              </a:ext>
            </a:extLst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AkAAOgXAADMMwAAsCIAABAAAAAmAAAACAAAAH1w////////MAAAABQAAAAAAAAAAAD//wAAAQAAAP//AAABAA=="/>
              </a:ext>
            </a:extLst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cap="none">
                <a:solidFill>
                  <a:srgbClr val="8C8C8C"/>
                </a:solidFill>
              </a:defRPr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DAMAABonAABEEQAAWSkAABAAAAAmAAAACAAAAHxw////////MAAAABQAAAAAAAAAAAD//wAAAQAAAP//AAABAA=="/>
              </a:ext>
            </a:extLst>
          </p:cNvSpPr>
          <p:nvPr>
            <p:ph type="dt" sz="half" idx="10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DF68-26F8-3229-B6DF-D07C91914085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hQAABonAAAeKAAAWSkAABAAAAAmAAAACAAAAHxw////////MAAAABQAAAAAAAAAAAD//wAAAQAAAP//AAABAA=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CsAABonAADkOQAAWSkAABAAAAAmAAAACAAAAHxw////////MAAAABQAAAAAAAAAAAD//wAAAQAAAP//AAABAA=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fld id="{1567C84B-05F8-323E-B6DF-F36B869140A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8194-DAF8-3277-B6DF-2C22CF914079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D1AB-E5F8-3227-B6DF-13729F91404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E5D2-9CF8-3213-B6DF-6A46AB91403F}" type="datetime1">
              <a:t>13.10.2023</a:t>
            </a:fld>
            <a:endParaRPr/>
          </a:p>
        </p:txBody>
      </p:sp>
      <p:sp>
        <p:nvSpPr>
          <p:cNvPr id="3" name="Нижний колонтитул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F2F2-BCF8-3204-B6DF-4A51BC91401F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QD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AQAABwbAACcOAAAfSM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782320" y="4406900"/>
            <a:ext cx="8420100" cy="136207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AQAAOERAACcOAAAHBs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782320" y="2906395"/>
            <a:ext cx="8420100" cy="150050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F5FF-B1F8-3203-B6DF-4756BB914012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884E-00F8-327E-B6DF-F62BC69140A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3HQ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495300" y="1600200"/>
            <a:ext cx="437578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R4AANgJAADkOQ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5034915" y="1600200"/>
            <a:ext cx="4375785" cy="45262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E0D-43F8-3228-B6DF-B57D909140E0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CA43-0DF8-323C-B6DF-FB69849140AE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hLv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HEJAAD4HQAAYQ0AABAAAAAmAAAACAAAAIEAAAAAAAAAMAAAABQAAAAAAAAAAAD//wAAAQAAAP//AAABAA=="/>
              </a:ext>
            </a:extLst>
          </p:cNvSpPr>
          <p:nvPr>
            <p:ph idx="1"/>
          </p:nvPr>
        </p:nvSpPr>
        <p:spPr>
          <a:xfrm>
            <a:off x="495300" y="1534795"/>
            <a:ext cx="4376420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GENAAD4HQ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495300" y="2174875"/>
            <a:ext cx="4376420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fn/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B4AAHEJAADkOQAAYQ0AABAAAAAmAAAACAAAAIEAAAAAAAAAMAAAABQAAAAAAAAAAAD//wAAAQAAAP//AAABAA=="/>
              </a:ext>
            </a:extLst>
          </p:cNvSpPr>
          <p:nvPr>
            <p:ph idx="3"/>
          </p:nvPr>
        </p:nvSpPr>
        <p:spPr>
          <a:xfrm>
            <a:off x="5034280" y="1534795"/>
            <a:ext cx="4376420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6" name="ТекстСлайда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B4AAGENAADkOQAAsCUAABAAAAAmAAAACAAAAAEAAAAAAAAAMAAAABQAAAAAAAAAAAD//wAAAQAAAP//AAABAA=="/>
              </a:ext>
            </a:extLst>
          </p:cNvSpPr>
          <p:nvPr>
            <p:ph idx="4"/>
          </p:nvPr>
        </p:nvSpPr>
        <p:spPr>
          <a:xfrm>
            <a:off x="5034280" y="2174875"/>
            <a:ext cx="4376420" cy="3951605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A2AB-E5F8-3254-B6DF-1301EC914046}" type="datetime1">
              <a:t>13.10.2023</a:t>
            </a:fld>
            <a:endParaRPr/>
          </a:p>
        </p:txBody>
      </p:sp>
      <p:sp>
        <p:nvSpPr>
          <p:cNvPr id="8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C468-26F8-3232-B6DF-D0678A91408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F12C-62F8-3207-B6DF-9452BF9140C1}" type="datetime1">
              <a:t>13.10.2023</a:t>
            </a:fld>
            <a:endParaRPr/>
          </a:p>
        </p:txBody>
      </p:sp>
      <p:sp>
        <p:nvSpPr>
          <p:cNvPr id="4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298-D6F8-3254-B6DF-2001EC91407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K4BAAAYFwAA1Ag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495300" y="273050"/>
            <a:ext cx="3258820" cy="11620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1BcAAK4BAADkOQAAsCU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3873500" y="273050"/>
            <a:ext cx="5537200" cy="585343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QIAAAYFwAAs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495300" y="1435100"/>
            <a:ext cx="3258820" cy="46913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FD63-2DF8-320B-B6DF-DB5EB391408E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9CB4-FAF8-326A-B6DF-0C3FD2914059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IgdAACCMAAABCEAABAAAAAmAAAACAAAAIEAAAAAAAAAMAAAABQAAAAAAAAAAAD//wAAAQAAAP//AAABAA=="/>
              </a:ext>
            </a:extLst>
          </p:cNvSpPr>
          <p:nvPr>
            <p:ph type="title"/>
          </p:nvPr>
        </p:nvSpPr>
        <p:spPr>
          <a:xfrm>
            <a:off x="1941830" y="4800600"/>
            <a:ext cx="5943600" cy="566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MYDAACCMAAAFh0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1941830" y="613410"/>
            <a:ext cx="5943600" cy="411480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8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8gsAAAQhAACCMAAA+CU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1941830" y="5367020"/>
            <a:ext cx="5943600" cy="805180"/>
          </a:xfrm>
        </p:spPr>
        <p:txBody>
          <a:bodyPr/>
          <a:lstStyle/>
          <a:p>
            <a:pPr>
              <a:defRPr lang="ru-ru"/>
            </a:pPr>
            <a:r>
              <a:t>Click to edit Master text styles</a:t>
            </a:r>
          </a:p>
        </p:txBody>
      </p:sp>
      <p:sp>
        <p:nvSpPr>
          <p:cNvPr id="5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E509-47F8-3213-B6DF-B146AB9140E4}" type="datetime1">
              <a:t>13.10.2023</a:t>
            </a:fld>
            <a:endParaRPr/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C600-4EF8-3230-B6DF-B865889140E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hLv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fn/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fn/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E7E5-ABF8-3211-B6DF-5D44A9914008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8908-46F8-327F-B6DF-B02AC79140E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LiwAALABAADkOQAAsCUAABAAAAAmAAAACAAAAIMAAAAAAAAAMAAAABQAAAAAAAAAAAD//wAAAQAAAP//AAABAA=="/>
              </a:ext>
            </a:extLst>
          </p:cNvSpPr>
          <p:nvPr>
            <p:ph type="title"/>
          </p:nvPr>
        </p:nvSpPr>
        <p:spPr>
          <a:xfrm>
            <a:off x="7181850" y="274320"/>
            <a:ext cx="2228850" cy="5852160"/>
          </a:xfrm>
        </p:spPr>
        <p:txBody>
          <a:bodyPr vert="vert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ABAAApKwAAsCU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495300" y="274320"/>
            <a:ext cx="6520815" cy="585216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D418-56F8-3222-B6DF-A0779A9140F5}" type="datetime1">
              <a:t>13.10.2023</a:t>
            </a:fld>
            <a:endParaRPr/>
          </a:p>
        </p:txBody>
      </p:sp>
      <p:sp>
        <p:nvSpPr>
          <p:cNvPr id="5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Nrq/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A2F0-BEF8-3254-B6DF-4801EC91401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0EF4C-2B86-5DC2-9D6A-2604B112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D51E2E-0786-0E74-A337-23525BA7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76ABC2-2E7A-AE5D-2B24-277C7DC1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1075-EACE-474B-95B4-C1C88F117B17}" type="datetimeFigureOut">
              <a:rPr lang="ru-KZ" smtClean="0"/>
              <a:t>13.10.2023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74E105-1CA2-9A89-9D8F-0337CC15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0D1AAD-E1F1-6F90-B09F-1E540624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A0E3-B071-754D-8866-002EF7343C5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224685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C4D64-194A-EECE-B055-10E2098F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5ACBDA-A3D4-0ADD-D499-8063F297C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D32F7B-BEC5-1CB8-F7AA-85DECAF25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4972E8-A319-FBE9-B39D-E85761219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1075-EACE-474B-95B4-C1C88F117B17}" type="datetimeFigureOut">
              <a:rPr lang="ru-KZ" smtClean="0"/>
              <a:t>13.10.2023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CCA6D1-EEAC-4175-341C-8D022742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028FB5-8EFB-F2C2-9B17-165199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A0E3-B071-754D-8866-002EF7343C5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6190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ru-ru" sz="3200" cap="none"/>
            </a:lvl1pPr>
            <a:lvl2pPr>
              <a:defRPr lang="ru-ru" sz="2800" cap="none"/>
            </a:lvl2pPr>
            <a:lvl3pPr>
              <a:defRPr lang="ru-ru" sz="2400" cap="none"/>
            </a:lvl3pPr>
            <a:lvl4pPr>
              <a:defRPr lang="ru-ru" sz="2000" cap="none"/>
            </a:lvl4pPr>
            <a:lvl5pPr>
              <a:defRPr lang="ru-ru" sz="2000" cap="none"/>
            </a:lvl5pPr>
            <a:lvl6pPr>
              <a:defRPr lang="ru-ru" sz="2000" cap="none"/>
            </a:lvl6pPr>
            <a:lvl7pPr>
              <a:defRPr lang="ru-ru" sz="2000" cap="none"/>
            </a:lvl7pPr>
            <a:lvl8pPr>
              <a:defRPr lang="ru-ru" sz="2000" cap="none"/>
            </a:lvl8pPr>
            <a:lvl9pPr>
              <a:defRPr lang="ru-ru" sz="2000" cap="none"/>
            </a:lvl9pPr>
          </a:lstStyle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C8D5-9BF8-323E-B6DF-6D6B86914038}" type="datetime1">
              <a:t>13.10.2023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DDE-90F8-324B-B6DF-661EF391403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Рисун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MAAAABQAAAAAAAAAAAD//wAAAQAAAP//AAABAA==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ru-ru" sz="3200" cap="none"/>
            </a:lvl1pPr>
            <a:lvl2pPr marL="457200" indent="0">
              <a:buNone/>
              <a:defRPr lang="ru-ru" sz="2800" cap="none"/>
            </a:lvl2pPr>
            <a:lvl3pPr marL="914400" indent="0">
              <a:buNone/>
              <a:defRPr lang="ru-ru" sz="2400" cap="none"/>
            </a:lvl3pPr>
            <a:lvl4pPr marL="1371600" indent="0">
              <a:buNone/>
              <a:defRPr lang="ru-ru" sz="2000" cap="none"/>
            </a:lvl4pPr>
            <a:lvl5pPr marL="1828800" indent="0">
              <a:buNone/>
              <a:defRPr lang="ru-ru" sz="2000" cap="none"/>
            </a:lvl5pPr>
            <a:lvl6pPr marL="2286000" indent="0">
              <a:buNone/>
              <a:defRPr lang="ru-ru" sz="2000" cap="none"/>
            </a:lvl6pPr>
            <a:lvl7pPr marL="2743200" indent="0">
              <a:buNone/>
              <a:defRPr lang="ru-ru" sz="2000" cap="none"/>
            </a:lvl7pPr>
            <a:lvl8pPr marL="3200400" indent="0">
              <a:buNone/>
              <a:defRPr lang="ru-ru" sz="2000" cap="none"/>
            </a:lvl8pPr>
            <a:lvl9pPr marL="3657600" indent="0">
              <a:buNone/>
              <a:defRPr lang="ru-ru" sz="2000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D261-2FF8-3224-B6DF-D9719C91408C}" type="datetime1">
              <a:t>13.10.2023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8F15-5BF8-3279-B6DF-AD2CC19140F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MAAAABQAAAAAAAAAAAD//wAAAQAAAP//AAABAA==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MAAAABQAAAAAAAAAAAD//wAAAQAAAP//AAABAA==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E8CD-83F8-321E-B6DF-754BA6914020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A6B1-FFF8-3250-B6DF-0905E891405C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P//////////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P//////////MAAAABQAAAAAAAAAAAD//wAAAQAAAP//AAABAA==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P//////////MAAAABQAAAAAAAAAAAD//wAAAQAAAP//AAABAA==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DBA3-EDF8-322D-B6DF-1B789591404E}" type="datetime1">
              <a:t>13.10.2023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P//////////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P//////////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B69D-D3F8-3240-B6DF-2515F8914070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986" r:id="rId12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P//////////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P//////////MAAAABQAAAAAAAAAAAD//wAAAQAAAP//AAABAA==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Click to edit Master text styles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P//////////MAAAABQAAAAAAAAAAAD//wAAAQAAAP//AAABAA==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E6B6-F8F8-3210-B6DF-0E45A891405B}" type="datetime1">
              <a:t>13.10.2023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P//////////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P//////////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B20F-41F8-3244-B6DF-B711FC9140E2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P//////////MAAAABQAAAAAAAAAAAD//wAAAQAAAP//AAABAA=="/>
              </a:ext>
            </a:extLst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P//////////MAAAABQAAAAAAAAAAAD//wAAAQAAAP//AAABAA=="/>
              </a:ext>
            </a:extLst>
          </p:cNvSpPr>
          <p:nvPr>
            <p:ph type="body" idx="1"/>
          </p:nvPr>
        </p:nvSpPr>
        <p:spPr>
          <a:xfrm>
            <a:off x="495300" y="1600200"/>
            <a:ext cx="89154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P//////////MAAAABQAAAAAAAAAAAD//wAAAQAAAP//AAABAA=="/>
              </a:ext>
            </a:extLst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8FBB-F5F8-3279-B6DF-032CC1914056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P//////////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P//////////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9273-3DF8-3264-B6DF-CB31DC91409E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mc:AlternateContent xmlns:mc="http://schemas.openxmlformats.org/markup-compatibility/2006" xmlns:p14="http://schemas.microsoft.com/office/powerpoint/2010/main">
    <mc:Choice Requires="p14">
      <p:transition spd="slow" p14:dur="1800">
        <p:wheel spokes="8"/>
        <p:extLst>
          <p:ext uri="smNativeData">
            <pr:smNativeData xmlns="smNativeData" xmlns:pr="smNativeData" xmlns:p15="http://schemas.microsoft.com/office/powerpoint/2012/main" val="FPVPYwAAAAAIBwAAAAAAABoAAAAIAAAAAAAAAAAAAAAAAAAAAQAAAAAAAAAAAAAAAAAAAAAAAAAAAAAA"/>
          </p:ext>
        </p:extLst>
      </p:transition>
    </mc:Choice>
    <mc:Fallback xmlns="">
      <p:transition spd="slow">
        <p:wheel spokes="8"/>
        <p:extLst>
          <p:ext uri="smNativeData">
            <pr:smNativeData xmlns="smNativeData" xmlns:pr="smNativeData" xmlns:p15="http://schemas.microsoft.com/office/powerpoint/2012/main" xmlns:p14="http://schemas.microsoft.com/office/powerpoint/2010/main" val="FPVPYwAAAAAIBwAAAAAAABoAAAAIAAAAAAAAAAAAAAAAAAAAAQAAAAAAAAAAAAAAAAAAAAAAAAAAAAAA"/>
          </p:ext>
        </p:extLst>
      </p:transition>
    </mc:Fallback>
  </mc:AlternateConten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32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–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–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»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P//////////MAAAABQAAAAAAAAAAAD//wAAAQAAAP//AAABAA=="/>
              </a:ext>
            </a:extLst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P//////////MAAAABQAAAAAAAAAAAD//wAAAQAAAP//AAABAA=="/>
              </a:ext>
            </a:extLst>
          </p:cNvSpPr>
          <p:nvPr>
            <p:ph type="body" idx="1"/>
          </p:nvPr>
        </p:nvSpPr>
        <p:spPr>
          <a:xfrm>
            <a:off x="495300" y="1600200"/>
            <a:ext cx="89154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P//////////MAAAABQAAAAAAAAAAAD//wAAAQAAAP//AAABAA=="/>
              </a:ext>
            </a:extLst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E223-6DF8-3214-B6DF-9B41AC9140CE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P//////////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P//////////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A50A-44F8-3253-B6DF-B206EB9140E7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4" r:id="rId7"/>
    <p:sldLayoutId id="2147483945" r:id="rId8"/>
    <p:sldLayoutId id="2147483946" r:id="rId9"/>
    <p:sldLayoutId id="2147483947" r:id="rId10"/>
    <p:sldLayoutId id="2147483987" r:id="rId11"/>
  </p:sldLayoutIdLst>
  <mc:AlternateContent xmlns:mc="http://schemas.openxmlformats.org/markup-compatibility/2006" xmlns:p14="http://schemas.microsoft.com/office/powerpoint/2010/main">
    <mc:Choice Requires="p14">
      <p:transition spd="slow" p14:dur="1800">
        <p:wheel spokes="8"/>
        <p:extLst>
          <p:ext uri="smNativeData">
            <pr:smNativeData xmlns="smNativeData" xmlns:pr="smNativeData" xmlns:p15="http://schemas.microsoft.com/office/powerpoint/2012/main" val="FPVPYwAAAAAIBwAAAAAAABoAAAAIAAAAAAAAAAAAAAAAAAAAAQAAAAAAAAAAAAAAAAAAAAAAAAAAAAAA"/>
          </p:ext>
        </p:extLst>
      </p:transition>
    </mc:Choice>
    <mc:Fallback xmlns="">
      <p:transition spd="slow">
        <p:wheel spokes="8"/>
        <p:extLst>
          <p:ext uri="smNativeData">
            <pr:smNativeData xmlns="smNativeData" xmlns:pr="smNativeData" xmlns:p15="http://schemas.microsoft.com/office/powerpoint/2012/main" xmlns:p14="http://schemas.microsoft.com/office/powerpoint/2010/main" val="FPVPYwAAAAAIBwAAAAAAABoAAAAIAAAAAAAAAAAAAAAAAAAAAQAAAAAAAAAAAAAAAAAAAAAAAAAAAAAA"/>
          </p:ext>
        </p:extLst>
      </p:transition>
    </mc:Fallback>
  </mc:AlternateConten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32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–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–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»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P//////////MAAAABQAAAAAAAAAAAD//wAAAQAAAP//AAABAA=="/>
              </a:ext>
            </a:extLst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P//////////MAAAABQAAAAAAAAAAAD//wAAAQAAAP//AAABAA=="/>
              </a:ext>
            </a:extLst>
          </p:cNvSpPr>
          <p:nvPr>
            <p:ph type="body" idx="1"/>
          </p:nvPr>
        </p:nvSpPr>
        <p:spPr>
          <a:xfrm>
            <a:off x="495300" y="1600200"/>
            <a:ext cx="89154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P//////////MAAAABQAAAAAAAAAAAD//wAAAQAAAP//AAABAA=="/>
              </a:ext>
            </a:extLst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F3C4-8AF8-3205-B6DF-7C50BD914029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P//////////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P//////////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9C54-1AF8-326A-B6DF-EC3FD29140B9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mc:AlternateContent xmlns:mc="http://schemas.openxmlformats.org/markup-compatibility/2006" xmlns:p14="http://schemas.microsoft.com/office/powerpoint/2010/main">
    <mc:Choice Requires="p14">
      <p:transition spd="slow" p14:dur="1800">
        <p:wheel spokes="8"/>
        <p:extLst>
          <p:ext uri="smNativeData">
            <pr:smNativeData xmlns="smNativeData" xmlns:pr="smNativeData" xmlns:p15="http://schemas.microsoft.com/office/powerpoint/2012/main" val="FPVPYwAAAAAIBwAAAAAAABoAAAAIAAAAAAAAAAAAAAAAAAAAAQAAAAAAAAAAAAAAAAAAAAAAAAAAAAAA"/>
          </p:ext>
        </p:extLst>
      </p:transition>
    </mc:Choice>
    <mc:Fallback xmlns="">
      <p:transition spd="slow">
        <p:wheel spokes="8"/>
        <p:extLst>
          <p:ext uri="smNativeData">
            <pr:smNativeData xmlns="smNativeData" xmlns:pr="smNativeData" xmlns:p15="http://schemas.microsoft.com/office/powerpoint/2012/main" xmlns:p14="http://schemas.microsoft.com/office/powerpoint/2010/main" val="FPVPYwAAAAAIBwAAAAAAABoAAAAIAAAAAAAAAAAAAAAAAAAAAQAAAAAAAAAAAAAAAAAAAAAAAAAAAAAA"/>
          </p:ext>
        </p:extLst>
      </p:transition>
    </mc:Fallback>
  </mc:AlternateConten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32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–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–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»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LEBAADkOQAAuQgAABAAAAAmAAAACAAAAP//////////MAAAABQAAAAAAAAAAAD//wAAAQAAAP//AAABAA=="/>
              </a:ext>
            </a:extLst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NgJAADkOQAAsCUAABAAAAAmAAAACAAAAP//////////MAAAABQAAAAAAAAAAAD//wAAAQAAAP//AAABAA=="/>
              </a:ext>
            </a:extLst>
          </p:cNvSpPr>
          <p:nvPr>
            <p:ph type="body" idx="1"/>
          </p:nvPr>
        </p:nvSpPr>
        <p:spPr>
          <a:xfrm>
            <a:off x="495300" y="1600200"/>
            <a:ext cx="89154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DAMAABonAABEEQAAWSkAABAAAAAmAAAACAAAAP//////////MAAAABQAAAAAAAAAAAD//wAAAQAAAP//AAABAA=="/>
              </a:ext>
            </a:extLst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A93E-70F8-325F-B6DF-860AE79140D3}" type="datetime1">
              <a:t>13.10.2023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0hQAABonAAAeKAAAWSkAABAAAAAmAAAACAAAAP//////////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CsAABonAADkOQAAWSkAABAAAAAmAAAACAAAAP//////////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15678011-5FF8-3276-B6DF-A923CE9140FC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8" r:id="rId7"/>
    <p:sldLayoutId id="2147483969" r:id="rId8"/>
    <p:sldLayoutId id="2147483970" r:id="rId9"/>
    <p:sldLayoutId id="2147483971" r:id="rId10"/>
    <p:sldLayoutId id="2147483988" r:id="rId11"/>
    <p:sldLayoutId id="2147483989" r:id="rId12"/>
  </p:sldLayoutIdLst>
  <mc:AlternateContent xmlns:mc="http://schemas.openxmlformats.org/markup-compatibility/2006" xmlns:p14="http://schemas.microsoft.com/office/powerpoint/2010/main">
    <mc:Choice Requires="p14">
      <p:transition spd="slow" p14:dur="1800">
        <p:wheel spokes="8"/>
        <p:extLst>
          <p:ext uri="smNativeData">
            <pr:smNativeData xmlns="smNativeData" xmlns:pr="smNativeData" xmlns:p15="http://schemas.microsoft.com/office/powerpoint/2012/main" val="FPVPYwAAAAAIBwAAAAAAABoAAAAIAAAAAAAAAAAAAAAAAAAAAQAAAAAAAAAAAAAAAAAAAAAAAAAAAAAA"/>
          </p:ext>
        </p:extLst>
      </p:transition>
    </mc:Choice>
    <mc:Fallback xmlns="">
      <p:transition spd="slow">
        <p:wheel spokes="8"/>
        <p:extLst>
          <p:ext uri="smNativeData">
            <pr:smNativeData xmlns="smNativeData" xmlns:pr="smNativeData" xmlns:p15="http://schemas.microsoft.com/office/powerpoint/2012/main" xmlns:p14="http://schemas.microsoft.com/office/powerpoint/2010/main" val="FPVPYwAAAAAIBwAAAAAAABoAAAAIAAAAAAAAAAAAAAAAAAAAAQAAAAAAAAAAAAAAAAAAAAAAAAAAAAAA"/>
          </p:ext>
        </p:extLst>
      </p:transition>
    </mc:Fallback>
  </mc:AlternateConten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400" b="0" i="0" u="none" strike="noStrike" kern="1" cap="none" spc="0" baseline="0">
          <a:solidFill>
            <a:schemeClr val="tx1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32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–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–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»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yieldprogramming-katru.streamlit.app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atru-zikr.streamlit.ap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wIAANoAAACgRQAADQcAAAAAAAAmAAAACAAAAAEgAAAAAAAAMAAAABQAAAAAAAAAAAD//wAAAQAAAP//AAABAA=="/>
              </a:ext>
            </a:extLst>
          </p:cNvSpPr>
          <p:nvPr>
            <p:ph type="ctrTitle"/>
          </p:nvPr>
        </p:nvSpPr>
        <p:spPr>
          <a:xfrm>
            <a:off x="549591" y="649669"/>
            <a:ext cx="10945495" cy="100774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 algn="ctr">
              <a:spcBef>
                <a:spcPts val="0"/>
              </a:spcBef>
              <a:defRPr lang="ru-ru" sz="5400" cap="none"/>
            </a:pPr>
            <a:br>
              <a:rPr lang="en-US" sz="1800" b="1" cap="none" dirty="0">
                <a:latin typeface="Times New Roman" pitchFamily="1" charset="-52"/>
                <a:ea typeface="Calibri Light" pitchFamily="2" charset="-52"/>
                <a:cs typeface="Times New Roman" pitchFamily="1" charset="-52"/>
              </a:rPr>
            </a:br>
            <a:br>
              <a:rPr lang="en-US" sz="1800" b="1" cap="none" dirty="0">
                <a:latin typeface="Times New Roman" pitchFamily="1" charset="-52"/>
                <a:ea typeface="Calibri Light" pitchFamily="2" charset="-52"/>
                <a:cs typeface="Times New Roman" pitchFamily="1" charset="-52"/>
              </a:rPr>
            </a:br>
            <a:br>
              <a:rPr lang="kk-KZ" sz="1800" b="1" cap="none" dirty="0">
                <a:latin typeface="Times New Roman" pitchFamily="1" charset="-52"/>
                <a:ea typeface="Calibri Light" pitchFamily="2" charset="-52"/>
                <a:cs typeface="Times New Roman" pitchFamily="1" charset="-52"/>
              </a:rPr>
            </a:br>
            <a:br>
              <a:rPr lang="kk-KZ" sz="1800" b="1" cap="none" dirty="0">
                <a:latin typeface="Times New Roman" pitchFamily="1" charset="-52"/>
                <a:ea typeface="Calibri Light" pitchFamily="2" charset="-52"/>
                <a:cs typeface="Times New Roman" pitchFamily="1" charset="-52"/>
              </a:rPr>
            </a:br>
            <a:r>
              <a:rPr lang="ru-ru" sz="1800" b="1" cap="none" dirty="0">
                <a:latin typeface="Times New Roman" pitchFamily="1" charset="-52"/>
                <a:ea typeface="Calibri Light" pitchFamily="2" charset="-52"/>
                <a:cs typeface="Times New Roman" pitchFamily="1" charset="-52"/>
              </a:rPr>
              <a:t>Министерство сельского хозяйства Республики Казахстан</a:t>
            </a:r>
            <a:br>
              <a:rPr dirty="0"/>
            </a:br>
            <a:r>
              <a:rPr lang="ru-ru" sz="1800" b="1" cap="none" dirty="0">
                <a:latin typeface="Times New Roman" pitchFamily="1" charset="-52"/>
                <a:ea typeface="Calibri Light" pitchFamily="2" charset="-52"/>
                <a:cs typeface="Times New Roman" pitchFamily="1" charset="-52"/>
              </a:rPr>
              <a:t>НАО «Казахский агротехнический исследовательский университет имени </a:t>
            </a:r>
            <a:r>
              <a:rPr lang="ru-ru" sz="1800" b="1" cap="none" dirty="0" err="1">
                <a:latin typeface="Times New Roman" pitchFamily="1" charset="-52"/>
                <a:ea typeface="Calibri Light" pitchFamily="2" charset="-52"/>
                <a:cs typeface="Times New Roman" pitchFamily="1" charset="-52"/>
              </a:rPr>
              <a:t>Сакена</a:t>
            </a:r>
            <a:r>
              <a:rPr lang="ru-ru" sz="1800" b="1" cap="none" dirty="0">
                <a:latin typeface="Times New Roman" pitchFamily="1" charset="-52"/>
                <a:ea typeface="Calibri Light" pitchFamily="2" charset="-52"/>
                <a:cs typeface="Times New Roman" pitchFamily="1" charset="-52"/>
              </a:rPr>
              <a:t> Сейфуллина» </a:t>
            </a:r>
            <a:br>
              <a:rPr dirty="0"/>
            </a:br>
            <a:br>
              <a:rPr dirty="0"/>
            </a:br>
            <a:endParaRPr lang="ru-ru" sz="1260" cap="none" dirty="0">
              <a:latin typeface="Times New Roman" pitchFamily="1" charset="-52"/>
              <a:ea typeface="Calibri Light" pitchFamily="2" charset="-52"/>
              <a:cs typeface="Times New Roman" pitchFamily="1" charset="-52"/>
            </a:endParaRP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MAAMoIAABwRwAAaBcAABAAAAAmAAAACAAAAAEg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501649" y="1153542"/>
            <a:ext cx="11041380" cy="237617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spcBef>
                <a:spcPts val="250"/>
              </a:spcBef>
              <a:defRPr lang="ru-ru" sz="600" cap="none"/>
            </a:pPr>
            <a:r>
              <a:rPr lang="ru-ru" b="1" cap="none" dirty="0"/>
              <a:t> </a:t>
            </a:r>
          </a:p>
          <a:p>
            <a:pPr algn="ctr">
              <a:lnSpc>
                <a:spcPct val="70000"/>
              </a:lnSpc>
              <a:spcBef>
                <a:spcPts val="250"/>
              </a:spcBef>
              <a:defRPr lang="ru-ru" sz="600" cap="none"/>
            </a:pPr>
            <a:r>
              <a:rPr lang="ru-ru" sz="3200" b="1" cap="none" dirty="0">
                <a:latin typeface="Times New Roman" pitchFamily="1" charset="-52"/>
                <a:ea typeface="Calibri" pitchFamily="2" charset="-52"/>
                <a:cs typeface="Times New Roman" pitchFamily="1" charset="-52"/>
              </a:rPr>
              <a:t>ОТЧЕТ</a:t>
            </a:r>
          </a:p>
          <a:p>
            <a:pPr algn="ctr">
              <a:lnSpc>
                <a:spcPct val="70000"/>
              </a:lnSpc>
              <a:spcBef>
                <a:spcPts val="250"/>
              </a:spcBef>
              <a:defRPr lang="ru-ru" sz="600" cap="none"/>
            </a:pPr>
            <a:endParaRPr lang="ru-ru" sz="3200" cap="none" dirty="0">
              <a:latin typeface="Times New Roman" pitchFamily="1" charset="-52"/>
              <a:ea typeface="Calibri" pitchFamily="2" charset="-52"/>
              <a:cs typeface="Times New Roman" pitchFamily="1" charset="-52"/>
            </a:endParaRP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b="1" cap="none">
                <a:latin typeface="Times New Roman" pitchFamily="1" charset="-52"/>
                <a:ea typeface="Calibri" pitchFamily="2" charset="-52"/>
                <a:cs typeface="Times New Roman" pitchFamily="1" charset="-52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программе: «Разработка и совершенствование интегрированных систем защиты плодовых, овощных, зерновых, кормовых, бобовых и карантина растений».</a:t>
            </a: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b="1" cap="none">
                <a:latin typeface="Times New Roman" pitchFamily="1" charset="-52"/>
                <a:ea typeface="Calibri" pitchFamily="2" charset="-52"/>
                <a:cs typeface="Times New Roman" pitchFamily="1" charset="-52"/>
              </a:defRPr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1800" cap="none">
                <a:latin typeface="Times New Roman" pitchFamily="1" charset="-52"/>
                <a:ea typeface="Calibri" pitchFamily="2" charset="-52"/>
                <a:cs typeface="Times New Roman" pitchFamily="1" charset="-52"/>
              </a:defRPr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1800" b="1" cap="none">
                <a:solidFill>
                  <a:schemeClr val="hlink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задаче 1: Разработка методики прогнозирования распространения опасных, особо опасных карантинных вредных организмов на территории Республики Казахстан.</a:t>
            </a: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1800" b="1" cap="none">
                <a:solidFill>
                  <a:schemeClr val="hlink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1800" b="1" cap="none">
                <a:solidFill>
                  <a:schemeClr val="hlink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задаче 2: Фитосанитарный мониторинг посевов диверсифицированных и плодоовощных культур.</a:t>
            </a: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1800" b="1" cap="none">
                <a:solidFill>
                  <a:schemeClr val="hlink"/>
                </a:solidFill>
              </a:defRPr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1800" b="1" cap="none">
                <a:solidFill>
                  <a:schemeClr val="hlink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задаче 3: Совершенствование методов программирования сельскохозяйственных культур в различных системах мер защиты от повреждений вредными организмами.</a:t>
            </a:r>
          </a:p>
          <a:p>
            <a:pPr marL="0" marR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800" b="1" cap="none">
                <a:solidFill>
                  <a:schemeClr val="hlink"/>
                </a:solidFill>
              </a:defRPr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800" b="1" cap="none">
                <a:solidFill>
                  <a:schemeClr val="hlink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задаче 4: Разработка диверсифицированных и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экологизированных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 защиты сельскохозяйственных культур от вредных организмов в зависимости от зоны выращивания.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000" cap="none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endParaRPr dirty="0"/>
          </a:p>
          <a:p>
            <a:pPr algn="l">
              <a:lnSpc>
                <a:spcPct val="70000"/>
              </a:lnSpc>
              <a:spcBef>
                <a:spcPts val="250"/>
              </a:spcBef>
              <a:defRPr lang="kk-kz" sz="1800" b="1" cap="none">
                <a:latin typeface="Times New Roman" pitchFamily="1" charset="-52"/>
                <a:ea typeface="Calibri" pitchFamily="2" charset="-52"/>
                <a:cs typeface="Times New Roman" pitchFamily="1" charset="-52"/>
              </a:defRPr>
            </a:pPr>
            <a:endParaRPr dirty="0"/>
          </a:p>
          <a:p>
            <a:pPr algn="l">
              <a:lnSpc>
                <a:spcPct val="70000"/>
              </a:lnSpc>
              <a:spcBef>
                <a:spcPts val="250"/>
              </a:spcBef>
              <a:defRPr lang="kk-kz" sz="1800" cap="none">
                <a:latin typeface="Times New Roman" pitchFamily="1" charset="-52"/>
                <a:ea typeface="Calibri" pitchFamily="2" charset="-52"/>
                <a:cs typeface="Times New Roman" pitchFamily="1" charset="-52"/>
              </a:defRPr>
            </a:pPr>
            <a:endParaRPr dirty="0"/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1800" cap="none">
                <a:latin typeface="Times New Roman" pitchFamily="1" charset="-52"/>
                <a:ea typeface="Calibri" pitchFamily="2" charset="-52"/>
                <a:cs typeface="Times New Roman" pitchFamily="1" charset="-52"/>
              </a:defRPr>
            </a:pPr>
            <a:endParaRPr dirty="0"/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1800" cap="none">
                <a:latin typeface="Times New Roman" pitchFamily="1" charset="-52"/>
                <a:ea typeface="Calibri" pitchFamily="2" charset="-52"/>
                <a:cs typeface="Times New Roman" pitchFamily="1" charset="-52"/>
              </a:defRPr>
            </a:pPr>
            <a:endParaRPr dirty="0"/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600" cap="none"/>
            </a:pPr>
            <a:endParaRPr dirty="0"/>
          </a:p>
        </p:txBody>
      </p:sp>
      <p:sp>
        <p:nvSpPr>
          <p:cNvPr id="4" name="Прямоугольник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fSAAACAlAAAEKQAAYCcAABAgAAAmAAAACAAAAP//////////MAAAABQAAAAAAAAAAAD//wAAAQAAAP//AAABAA=="/>
              </a:ext>
            </a:extLst>
          </p:cNvSpPr>
          <p:nvPr/>
        </p:nvSpPr>
        <p:spPr>
          <a:xfrm>
            <a:off x="5281295" y="6035040"/>
            <a:ext cx="138620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ru-ru"/>
            </a:pPr>
            <a:r>
              <a:rPr lang="ru-ru" cap="none" dirty="0">
                <a:latin typeface="Times New Roman" pitchFamily="1" charset="-52"/>
                <a:ea typeface="Calibri" pitchFamily="2" charset="-52"/>
                <a:cs typeface="Times New Roman" pitchFamily="1" charset="-52"/>
              </a:rPr>
              <a:t>Астана 2023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C66676-97A5-485D-93CE-DEFD3899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10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6AEE3-6364-4E45-9B6C-A9CA6F0895E4}"/>
              </a:ext>
            </a:extLst>
          </p:cNvPr>
          <p:cNvSpPr txBox="1"/>
          <p:nvPr/>
        </p:nvSpPr>
        <p:spPr>
          <a:xfrm>
            <a:off x="171636" y="6002407"/>
            <a:ext cx="120203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dirty="0"/>
              <a:t>Рисунок 5. Смоделированный прогноз распространения капустной моли в Акмолинской области в разработанном веб-приложении на основе среднестатистических метеопараметров на 2024 год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79EB89-1B08-409F-9EC6-860877F6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11" y="0"/>
            <a:ext cx="10391213" cy="253020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BA7F5F-AE1E-46B6-A8D4-A713EC1A5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7" y="2616699"/>
            <a:ext cx="10729894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4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E9377A-2499-4D52-9605-D19F4D859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11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F8BF1-D84F-4C60-ADA7-82086154E7BB}"/>
              </a:ext>
            </a:extLst>
          </p:cNvPr>
          <p:cNvSpPr txBox="1"/>
          <p:nvPr/>
        </p:nvSpPr>
        <p:spPr>
          <a:xfrm>
            <a:off x="1450023" y="6060309"/>
            <a:ext cx="10457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dirty="0"/>
              <a:t>Рисунок 6. Веб-интерфейс приложения по прогнозированию распространения </a:t>
            </a:r>
            <a:r>
              <a:rPr lang="ru-RU" dirty="0" err="1"/>
              <a:t>почвообитающих</a:t>
            </a:r>
            <a:r>
              <a:rPr lang="ru-RU" dirty="0"/>
              <a:t> вредителей (щелкуны, чернотелки) в Северо-Казахстанской области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B1A694-B2F8-454E-9839-2B94C164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45" t="16051" r="20777" b="4854"/>
          <a:stretch/>
        </p:blipFill>
        <p:spPr>
          <a:xfrm>
            <a:off x="0" y="161075"/>
            <a:ext cx="5513033" cy="589923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C77B733-BA13-4284-94BB-B08A8EF7663B}"/>
              </a:ext>
            </a:extLst>
          </p:cNvPr>
          <p:cNvSpPr/>
          <p:nvPr/>
        </p:nvSpPr>
        <p:spPr>
          <a:xfrm>
            <a:off x="3124200" y="735547"/>
            <a:ext cx="914400" cy="301841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8DD3F92-749A-4F1A-A737-E3310EEE631A}"/>
              </a:ext>
            </a:extLst>
          </p:cNvPr>
          <p:cNvSpPr/>
          <p:nvPr/>
        </p:nvSpPr>
        <p:spPr>
          <a:xfrm>
            <a:off x="3404216" y="429267"/>
            <a:ext cx="914400" cy="608121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F2CB2E0-5103-4EC1-82BD-2E1C42156134}"/>
              </a:ext>
            </a:extLst>
          </p:cNvPr>
          <p:cNvSpPr/>
          <p:nvPr/>
        </p:nvSpPr>
        <p:spPr>
          <a:xfrm>
            <a:off x="7386221" y="1464816"/>
            <a:ext cx="914400" cy="914400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CAF6B-9DF5-412A-9209-86090F3E802A}"/>
              </a:ext>
            </a:extLst>
          </p:cNvPr>
          <p:cNvSpPr txBox="1"/>
          <p:nvPr/>
        </p:nvSpPr>
        <p:spPr>
          <a:xfrm>
            <a:off x="0" y="599083"/>
            <a:ext cx="10457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dirty="0"/>
              <a:t> </a:t>
            </a:r>
            <a:r>
              <a:rPr lang="ru-RU" sz="2400" dirty="0">
                <a:latin typeface="+mn-lt"/>
              </a:rPr>
              <a:t>вредители (щелкуны, чернотелки)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4491EF-EDA1-4A8B-8960-F53C93C47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21" t="14498" r="19539" b="18964"/>
          <a:stretch/>
        </p:blipFill>
        <p:spPr>
          <a:xfrm>
            <a:off x="5539664" y="971494"/>
            <a:ext cx="5574332" cy="51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5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DFF38D-4BBE-4153-B713-659FEAD5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12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46C4A-44AF-4858-93E1-66BF3FEE2AF0}"/>
              </a:ext>
            </a:extLst>
          </p:cNvPr>
          <p:cNvSpPr txBox="1"/>
          <p:nvPr/>
        </p:nvSpPr>
        <p:spPr>
          <a:xfrm>
            <a:off x="256980" y="5523249"/>
            <a:ext cx="12020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dirty="0"/>
              <a:t>Рисунок 7. Смоделированный прогноз распространения </a:t>
            </a:r>
            <a:r>
              <a:rPr lang="ru-RU" dirty="0" err="1"/>
              <a:t>почвообитающих</a:t>
            </a:r>
            <a:r>
              <a:rPr lang="ru-RU" dirty="0"/>
              <a:t> вредителей (щелкуны, чернотелки) в Северо-Казахстанской области в разработанном веб-приложении на основе среднестатистических метеопараметров на 2024 год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7FD85D-4274-4F89-BFE2-4E738592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82" y="319088"/>
            <a:ext cx="9066035" cy="2035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07FF2-666D-E9FE-4639-42BB1B8E06E3}"/>
              </a:ext>
            </a:extLst>
          </p:cNvPr>
          <p:cNvSpPr txBox="1"/>
          <p:nvPr/>
        </p:nvSpPr>
        <p:spPr>
          <a:xfrm>
            <a:off x="6678826" y="414636"/>
            <a:ext cx="6141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+mn-lt"/>
              </a:rPr>
              <a:t>вредители (щелкуны, чернотелки)</a:t>
            </a:r>
            <a:endParaRPr lang="ru-KZ" sz="20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5F485D-2989-44B1-A16F-738913962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11" y="2314269"/>
            <a:ext cx="8939101" cy="32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3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240BA860-46A5-40A7-90BE-F65C84D1B6B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B3CF-81F8-3245-B6DF-7710FD914022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8D4ACD-14D6-45F8-B22C-44E62FE3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13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5E9A3-4718-4B57-BBD8-B522BD319840}"/>
              </a:ext>
            </a:extLst>
          </p:cNvPr>
          <p:cNvSpPr txBox="1"/>
          <p:nvPr/>
        </p:nvSpPr>
        <p:spPr>
          <a:xfrm>
            <a:off x="549676" y="6002407"/>
            <a:ext cx="114351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 algn="ctr"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dirty="0"/>
              <a:t>Рисунок 8. Веб-интерфейс (скриншот) приложения по прогнозированию распространения </a:t>
            </a:r>
          </a:p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dirty="0"/>
              <a:t>горчака ползучего в </a:t>
            </a:r>
            <a:r>
              <a:rPr lang="ru-RU" dirty="0" err="1"/>
              <a:t>Амолинской</a:t>
            </a:r>
            <a:r>
              <a:rPr lang="ru-RU" dirty="0"/>
              <a:t> области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AC438F-AD5F-44AC-9517-ED7ECF64E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2" t="17007" r="20759" b="51229"/>
          <a:stretch/>
        </p:blipFill>
        <p:spPr>
          <a:xfrm>
            <a:off x="177554" y="136525"/>
            <a:ext cx="5529428" cy="2449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852DA2-DE3F-40D6-84D0-AF5B0D337BCE}"/>
              </a:ext>
            </a:extLst>
          </p:cNvPr>
          <p:cNvSpPr txBox="1"/>
          <p:nvPr/>
        </p:nvSpPr>
        <p:spPr>
          <a:xfrm>
            <a:off x="1290961" y="147707"/>
            <a:ext cx="708438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sz="2400" dirty="0">
                <a:latin typeface="+mn-lt"/>
              </a:rPr>
              <a:t> </a:t>
            </a:r>
            <a:r>
              <a:rPr lang="ru-RU" sz="2500" dirty="0">
                <a:latin typeface="+mn-lt"/>
              </a:rPr>
              <a:t>ползучий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C9F4B0-C4DD-43E5-B891-E45D92957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47" t="19547" r="19466" b="21165"/>
          <a:stretch/>
        </p:blipFill>
        <p:spPr>
          <a:xfrm>
            <a:off x="6093780" y="584982"/>
            <a:ext cx="5033639" cy="406597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1E734BC-44B9-4656-8B50-AFE99DFB8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84" t="35599" r="22597" b="19741"/>
          <a:stretch/>
        </p:blipFill>
        <p:spPr>
          <a:xfrm>
            <a:off x="328474" y="2467992"/>
            <a:ext cx="5378508" cy="3582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1BAAF5-EE4E-CF51-B4C5-6B163E3CD926}"/>
              </a:ext>
            </a:extLst>
          </p:cNvPr>
          <p:cNvSpPr txBox="1"/>
          <p:nvPr/>
        </p:nvSpPr>
        <p:spPr>
          <a:xfrm>
            <a:off x="5481827" y="212456"/>
            <a:ext cx="6257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 algn="ctr"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sz="1400" dirty="0"/>
              <a:t>Распространение горчака на основе модели регрессионного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329606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4907C3FC-E826-44FE-8994-FD5B6A61DE9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B3CF-81F8-3245-B6DF-7710FD914022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FA1504-3351-4E8F-A5A1-99522A86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14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8C08-99BC-41CD-A5EF-334746D9C7F7}"/>
              </a:ext>
            </a:extLst>
          </p:cNvPr>
          <p:cNvSpPr txBox="1"/>
          <p:nvPr/>
        </p:nvSpPr>
        <p:spPr>
          <a:xfrm>
            <a:off x="1153358" y="5523249"/>
            <a:ext cx="102004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dirty="0"/>
              <a:t>Рисунок 9. Смоделированный прогноз распространения горчака ползучего в Акмолинской области в разработанном веб-приложении на основе среднестатистических метеопараметров на 2024 год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DB1AF7-1DEA-48F5-910E-ABE359898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01"/>
          <a:stretch/>
        </p:blipFill>
        <p:spPr>
          <a:xfrm>
            <a:off x="1153358" y="88255"/>
            <a:ext cx="9113983" cy="2123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A3F840-462A-2DC1-8B2A-7467D5987463}"/>
              </a:ext>
            </a:extLst>
          </p:cNvPr>
          <p:cNvSpPr txBox="1"/>
          <p:nvPr/>
        </p:nvSpPr>
        <p:spPr>
          <a:xfrm>
            <a:off x="5710349" y="136525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+mn-lt"/>
              </a:rPr>
              <a:t>ползучий</a:t>
            </a:r>
            <a:endParaRPr lang="ru-KZ" sz="24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B04B-A587-45B9-8E22-FD3CE4F09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6" y="2338790"/>
            <a:ext cx="10113085" cy="30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1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90E57-F156-4B78-B251-124B0911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15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6C629-F38B-4062-B656-2CBBC8421B10}"/>
              </a:ext>
            </a:extLst>
          </p:cNvPr>
          <p:cNvSpPr txBox="1"/>
          <p:nvPr/>
        </p:nvSpPr>
        <p:spPr>
          <a:xfrm>
            <a:off x="1393792" y="807868"/>
            <a:ext cx="94635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lang="ru-ru" b="1" cap="none"/>
            </a:pPr>
            <a:r>
              <a:rPr lang="ru-ru" sz="3600" cap="none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2. </a:t>
            </a:r>
          </a:p>
          <a:p>
            <a:pPr algn="l">
              <a:defRPr lang="ru-ru" b="1" cap="none"/>
            </a:pPr>
            <a:endParaRPr lang="ru-ru" sz="3600" cap="none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defRPr lang="ru-ru" b="1" cap="none"/>
            </a:pPr>
            <a:r>
              <a:rPr lang="ru-ru" sz="3600" cap="none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Фитосанитарный мониторинг посевов диверсифицированных и плодоовощных культур.</a:t>
            </a:r>
          </a:p>
        </p:txBody>
      </p:sp>
    </p:spTree>
    <p:extLst>
      <p:ext uri="{BB962C8B-B14F-4D97-AF65-F5344CB8AC3E}">
        <p14:creationId xmlns:p14="http://schemas.microsoft.com/office/powerpoint/2010/main" val="1925090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FPVPY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+QcAAGMIAAA5CAAA8gk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YBAAAuAQAAu0cAAKskAAAQAAAAJgAAAAgAAAD//////////zAAAAAUAAAAAAAAAAAA//8AAAEAAAD//wAAAQA="/>
              </a:ext>
            </a:extLst>
          </p:cNvPicPr>
          <p:nvPr/>
        </p:nvPicPr>
        <p:blipFill rotWithShape="1">
          <a:blip r:embed="rId2"/>
          <a:srcRect l="36819" t="28935" r="34772" b="27945"/>
          <a:stretch/>
        </p:blipFill>
        <p:spPr>
          <a:xfrm>
            <a:off x="186431" y="144101"/>
            <a:ext cx="6661278" cy="567283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Текстовое поле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agoAAHclAADWNwAAPykAABAAAAAmAAAACAAAAP//////////MAAAABQAAAAAAAAAAAD//wAAAQAAAP//AAABAA=="/>
              </a:ext>
            </a:extLst>
          </p:cNvSpPr>
          <p:nvPr/>
        </p:nvSpPr>
        <p:spPr>
          <a:xfrm>
            <a:off x="2003627" y="5960857"/>
            <a:ext cx="7383780" cy="6146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ctr">
              <a:buNone/>
              <a:defRPr lang="ru-ru" b="1" cap="none">
                <a:solidFill>
                  <a:srgbClr val="000000"/>
                </a:solidFill>
                <a:latin typeface="Times New Roman" pitchFamily="1" charset="-52"/>
                <a:ea typeface="Calibri" pitchFamily="2" charset="-52"/>
                <a:cs typeface="Calibri" pitchFamily="2" charset="-52"/>
              </a:defRPr>
            </a:pPr>
            <a:r>
              <a:rPr dirty="0"/>
              <a:t>Рисунок 10. Место и условие проведения исследований </a:t>
            </a:r>
          </a:p>
          <a:p>
            <a:pPr marL="0" marR="0" indent="0" algn="ctr">
              <a:buNone/>
              <a:defRPr lang="ru-ru" b="1" cap="none">
                <a:solidFill>
                  <a:srgbClr val="000000"/>
                </a:solidFill>
                <a:latin typeface="Times New Roman" pitchFamily="1" charset="-52"/>
                <a:ea typeface="Calibri" pitchFamily="2" charset="-52"/>
                <a:cs typeface="Calibri" pitchFamily="2" charset="-52"/>
              </a:defRPr>
            </a:pPr>
            <a:r>
              <a:rPr dirty="0"/>
              <a:t>на базе НАО «</a:t>
            </a:r>
            <a:r>
              <a:rPr dirty="0" err="1"/>
              <a:t>КазАТИУ</a:t>
            </a:r>
            <a:r>
              <a:rPr dirty="0"/>
              <a:t> им. </a:t>
            </a:r>
            <a:r>
              <a:rPr dirty="0" err="1"/>
              <a:t>С.Сейфуллина</a:t>
            </a:r>
            <a:r>
              <a:rPr dirty="0"/>
              <a:t>»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2775A-E56F-4C8C-90EF-394848F60837}"/>
              </a:ext>
            </a:extLst>
          </p:cNvPr>
          <p:cNvSpPr txBox="1"/>
          <p:nvPr/>
        </p:nvSpPr>
        <p:spPr>
          <a:xfrm>
            <a:off x="7084380" y="51644"/>
            <a:ext cx="4733277" cy="5576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Площадь обследуемой территории в разрезе хозяйств была следующей: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  ТОО «СК СХОС»: пшеница яровая – 205 га, ячмень яровой – 150 га, лен масличный – 200 га;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  ТОО «НПЦ ЗХ им. А.И. Бараева»: пшеница яровая – 200 га, ячмень яровой – 160 га, рапс яровой  – 100 га;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 ТОО «</a:t>
            </a:r>
            <a:r>
              <a:rPr lang="ru-RU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Найдоровское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»: пшеница яровая – 200 га, ячмень яровой – 180 га, лен масличный – 200 га.</a:t>
            </a:r>
          </a:p>
        </p:txBody>
      </p:sp>
    </p:spTree>
    <p:extLst>
      <p:ext uri="{BB962C8B-B14F-4D97-AF65-F5344CB8AC3E}">
        <p14:creationId xmlns:p14="http://schemas.microsoft.com/office/powerpoint/2010/main" val="178517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F4EBE4-26EA-418B-B9A0-A4042552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17</a:t>
            </a:fld>
            <a:endParaRPr lang="ru-RU"/>
          </a:p>
        </p:txBody>
      </p:sp>
      <p:pic>
        <p:nvPicPr>
          <p:cNvPr id="1026" name="Chart 1">
            <a:extLst>
              <a:ext uri="{FF2B5EF4-FFF2-40B4-BE49-F238E27FC236}">
                <a16:creationId xmlns:a16="http://schemas.microsoft.com/office/drawing/2014/main" id="{4C082C20-17B6-44B4-9C00-B012EDDA7B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9" y="275209"/>
            <a:ext cx="7567891" cy="50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EE9026-7961-4D8D-9F6B-937D9ACE69C9}"/>
              </a:ext>
            </a:extLst>
          </p:cNvPr>
          <p:cNvSpPr txBox="1"/>
          <p:nvPr/>
        </p:nvSpPr>
        <p:spPr>
          <a:xfrm>
            <a:off x="2134131" y="5386934"/>
            <a:ext cx="881330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11. Заселенность доминантными видами вредителей сельскохозяйственных культур </a:t>
            </a:r>
            <a:r>
              <a:rPr lang="kk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ТОО «Найдоровское», Осакаровский район Карагандинской области, 2023 г.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09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1BF966-3AA9-49F8-AC1C-A6C85483E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18</a:t>
            </a:fld>
            <a:endParaRPr lang="ru-RU"/>
          </a:p>
        </p:txBody>
      </p:sp>
      <p:pic>
        <p:nvPicPr>
          <p:cNvPr id="2050" name="Chart 1">
            <a:extLst>
              <a:ext uri="{FF2B5EF4-FFF2-40B4-BE49-F238E27FC236}">
                <a16:creationId xmlns:a16="http://schemas.microsoft.com/office/drawing/2014/main" id="{A7793142-4FEB-4AF0-B04A-4079C649E09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491" y="310717"/>
            <a:ext cx="8673483" cy="482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548DF4-80A0-4160-AE47-18ED38D6E462}"/>
              </a:ext>
            </a:extLst>
          </p:cNvPr>
          <p:cNvSpPr txBox="1"/>
          <p:nvPr/>
        </p:nvSpPr>
        <p:spPr>
          <a:xfrm>
            <a:off x="1633491" y="5307035"/>
            <a:ext cx="849519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12. Доминантные вредители сельскохозяйственных культур на посевах </a:t>
            </a:r>
            <a:r>
              <a:rPr lang="kk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ТОО «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СК СХОС</a:t>
            </a:r>
            <a:r>
              <a:rPr lang="kk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»,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Аккайынский</a:t>
            </a:r>
            <a:r>
              <a:rPr lang="kk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район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Северо-Казахстанской </a:t>
            </a:r>
            <a:r>
              <a:rPr lang="kk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области, 2023 г.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81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4B2D6D-5199-44AB-9CD5-8B37F048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19</a:t>
            </a:fld>
            <a:endParaRPr lang="ru-RU"/>
          </a:p>
        </p:txBody>
      </p:sp>
      <p:pic>
        <p:nvPicPr>
          <p:cNvPr id="3074" name="Chart 1">
            <a:extLst>
              <a:ext uri="{FF2B5EF4-FFF2-40B4-BE49-F238E27FC236}">
                <a16:creationId xmlns:a16="http://schemas.microsoft.com/office/drawing/2014/main" id="{BE4753AC-A02E-448F-92E5-54C09C8091F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03" y="136525"/>
            <a:ext cx="7580466" cy="550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28B25-36E7-4CDA-A060-B147B2D191AB}"/>
              </a:ext>
            </a:extLst>
          </p:cNvPr>
          <p:cNvSpPr txBox="1"/>
          <p:nvPr/>
        </p:nvSpPr>
        <p:spPr>
          <a:xfrm>
            <a:off x="1331650" y="5665340"/>
            <a:ext cx="9012731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13.  Распространенные  вредители сельскохозяйственных культур на посевах </a:t>
            </a:r>
            <a:r>
              <a:rPr lang="kk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ТОО «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СК СХОС</a:t>
            </a:r>
            <a:r>
              <a:rPr lang="kk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»,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Аккайынский</a:t>
            </a:r>
            <a:r>
              <a:rPr lang="kk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район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Северо-Казахстанской </a:t>
            </a:r>
            <a:r>
              <a:rPr lang="kk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области, 2023 г.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3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ugEAAPsDAAADSAAAvQsAABAAAAAmAAAACAAAAP//////////MAAAABQAAAAAAAAAAAD//wAAAQAAAP//AAABAA=="/>
              </a:ext>
            </a:extLst>
          </p:cNvSpPr>
          <p:nvPr/>
        </p:nvSpPr>
        <p:spPr>
          <a:xfrm>
            <a:off x="280670" y="647065"/>
            <a:ext cx="11425555" cy="1261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l">
              <a:lnSpc>
                <a:spcPct val="70000"/>
              </a:lnSpc>
              <a:spcBef>
                <a:spcPts val="250"/>
              </a:spcBef>
              <a:defRPr lang="ru-ru" sz="3600" b="1" cap="none">
                <a:solidFill>
                  <a:schemeClr val="hlink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задаче 1:</a:t>
            </a: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3600" b="1" cap="none">
                <a:solidFill>
                  <a:schemeClr val="hlink"/>
                </a:solidFill>
              </a:defRPr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3600" b="1" cap="none">
                <a:solidFill>
                  <a:schemeClr val="hlink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методики прогнозирования распространения опасных, особо опасных карантинных вредных организмов на территории Республики Казахстан.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420D2CD-8228-4128-BD58-339132F0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20</a:t>
            </a:fld>
            <a:endParaRPr lang="ru-RU"/>
          </a:p>
        </p:txBody>
      </p:sp>
      <p:pic>
        <p:nvPicPr>
          <p:cNvPr id="4098" name="Chart 1">
            <a:extLst>
              <a:ext uri="{FF2B5EF4-FFF2-40B4-BE49-F238E27FC236}">
                <a16:creationId xmlns:a16="http://schemas.microsoft.com/office/drawing/2014/main" id="{C33EBB21-A0CD-4EB3-80B5-83CDC7539D9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009" y="136525"/>
            <a:ext cx="7261610" cy="513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71566-A9C0-4E71-83B1-41091E7CDD82}"/>
              </a:ext>
            </a:extLst>
          </p:cNvPr>
          <p:cNvSpPr txBox="1"/>
          <p:nvPr/>
        </p:nvSpPr>
        <p:spPr>
          <a:xfrm>
            <a:off x="1438472" y="5377355"/>
            <a:ext cx="859268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14.  Заселенность доминантными видами вредителей рапса </a:t>
            </a:r>
            <a:r>
              <a:rPr lang="kk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ТОО</a:t>
            </a:r>
            <a:r>
              <a:rPr lang="ru-RU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«НПЦ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ЗХ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А.И. Бараева»,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Шортандинский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район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Акмолинской</a:t>
            </a:r>
            <a:r>
              <a:rPr lang="ru-RU" sz="1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области, 2023 г.</a:t>
            </a:r>
          </a:p>
        </p:txBody>
      </p:sp>
    </p:spTree>
    <p:extLst>
      <p:ext uri="{BB962C8B-B14F-4D97-AF65-F5344CB8AC3E}">
        <p14:creationId xmlns:p14="http://schemas.microsoft.com/office/powerpoint/2010/main" val="50411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7CE3E6F-B0A0-446C-8F07-4397738B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21</a:t>
            </a:fld>
            <a:endParaRPr lang="ru-RU"/>
          </a:p>
        </p:txBody>
      </p:sp>
      <p:pic>
        <p:nvPicPr>
          <p:cNvPr id="5122" name="Chart 1">
            <a:extLst>
              <a:ext uri="{FF2B5EF4-FFF2-40B4-BE49-F238E27FC236}">
                <a16:creationId xmlns:a16="http://schemas.microsoft.com/office/drawing/2014/main" id="{45D17823-5EFE-49FB-8E18-7FC78293EBC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84" y="171425"/>
            <a:ext cx="8211844" cy="531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E5621-083E-423B-A853-AB53B0722DB1}"/>
              </a:ext>
            </a:extLst>
          </p:cNvPr>
          <p:cNvSpPr txBox="1"/>
          <p:nvPr/>
        </p:nvSpPr>
        <p:spPr>
          <a:xfrm>
            <a:off x="2612256" y="5665340"/>
            <a:ext cx="755267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14.  Заселенность посевов льна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Thrips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linarius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Uzel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ТОО</a:t>
            </a:r>
            <a:r>
              <a:rPr lang="ru-RU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«НПЦ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ЗХ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А.И. Бараева»,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Шортандинский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район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Акмолинской</a:t>
            </a:r>
            <a:r>
              <a:rPr lang="ru-RU" sz="1800" spc="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области, 2023 г.</a:t>
            </a:r>
          </a:p>
        </p:txBody>
      </p:sp>
    </p:spTree>
    <p:extLst>
      <p:ext uri="{BB962C8B-B14F-4D97-AF65-F5344CB8AC3E}">
        <p14:creationId xmlns:p14="http://schemas.microsoft.com/office/powerpoint/2010/main" val="3214216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40BAB8F-7D59-427B-A8DF-5EB69A86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22</a:t>
            </a:fld>
            <a:endParaRPr lang="ru-RU"/>
          </a:p>
        </p:txBody>
      </p:sp>
      <p:pic>
        <p:nvPicPr>
          <p:cNvPr id="6146" name="Chart 1">
            <a:extLst>
              <a:ext uri="{FF2B5EF4-FFF2-40B4-BE49-F238E27FC236}">
                <a16:creationId xmlns:a16="http://schemas.microsoft.com/office/drawing/2014/main" id="{6266A744-3B36-4E8E-8C1F-1B3B4829875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82" y="244459"/>
            <a:ext cx="6915704" cy="504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6D0345-6057-4A37-B578-DB70E7A9B7C5}"/>
              </a:ext>
            </a:extLst>
          </p:cNvPr>
          <p:cNvSpPr txBox="1"/>
          <p:nvPr/>
        </p:nvSpPr>
        <p:spPr>
          <a:xfrm>
            <a:off x="1473692" y="5433020"/>
            <a:ext cx="9010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17. Результаты мониторинга засоренности посевов сельскохозяйственных культур в ТОО «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Найдоровское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», Осакаровский район Карагандинский области, шт/м</a:t>
            </a:r>
            <a:r>
              <a:rPr lang="ru-RU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10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F2311C86-FD77-4272-B5C2-4BE49F397E8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ru-ru"/>
            </a:pPr>
            <a:fld id="{1567B3CF-81F8-3245-B6DF-7710FD914022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6E4F0E-5AE0-451B-B84D-45242198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23</a:t>
            </a:fld>
            <a:endParaRPr lang="ru-RU"/>
          </a:p>
        </p:txBody>
      </p:sp>
      <p:pic>
        <p:nvPicPr>
          <p:cNvPr id="7170" name="Chart 1">
            <a:extLst>
              <a:ext uri="{FF2B5EF4-FFF2-40B4-BE49-F238E27FC236}">
                <a16:creationId xmlns:a16="http://schemas.microsoft.com/office/drawing/2014/main" id="{BF7F9790-241E-49B3-8965-828429F5D69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35581"/>
            <a:ext cx="7108470" cy="504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4973F1-5957-41EA-AAA3-640DBFB5B4E4}"/>
              </a:ext>
            </a:extLst>
          </p:cNvPr>
          <p:cNvSpPr txBox="1"/>
          <p:nvPr/>
        </p:nvSpPr>
        <p:spPr>
          <a:xfrm>
            <a:off x="1180729" y="5433020"/>
            <a:ext cx="9507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18. Результаты мониторинга засоренности посевов сельскохозяйственных культур на территории ТОО «СК СХОС», Аккайынский  район Северо-Казахстанской области, 2023 г.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058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5E9C26-7584-4E32-AD58-DB119BFF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24</a:t>
            </a:fld>
            <a:endParaRPr lang="ru-RU"/>
          </a:p>
        </p:txBody>
      </p:sp>
      <p:pic>
        <p:nvPicPr>
          <p:cNvPr id="8194" name="Chart 1">
            <a:extLst>
              <a:ext uri="{FF2B5EF4-FFF2-40B4-BE49-F238E27FC236}">
                <a16:creationId xmlns:a16="http://schemas.microsoft.com/office/drawing/2014/main" id="{17CA177D-9B62-405A-9CEE-2AF4286E4D3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706" y="200072"/>
            <a:ext cx="7126226" cy="532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6550A-209E-4AC0-B3EC-4D9A4EABAB21}"/>
              </a:ext>
            </a:extLst>
          </p:cNvPr>
          <p:cNvSpPr txBox="1"/>
          <p:nvPr/>
        </p:nvSpPr>
        <p:spPr>
          <a:xfrm>
            <a:off x="953079" y="5734598"/>
            <a:ext cx="10055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algn="ctr"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Рисунок 19.  Результаты мониторинга засоренности посевов сельскохозяйственных культур в условиях </a:t>
            </a:r>
            <a:r>
              <a:rPr lang="ru-RU" sz="180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ТОО</a:t>
            </a:r>
            <a:r>
              <a:rPr lang="ru-RU" sz="1800" spc="-2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«НПЦ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ЗХ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им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А.И. Бараева»,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Шортандинский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район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Акмолинской</a:t>
            </a:r>
            <a:r>
              <a:rPr lang="ru-RU" sz="1800" spc="275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области, 2023 г.</a:t>
            </a:r>
            <a:endParaRPr lang="ru-RU" sz="800" dirty="0"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759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765DA78B-3606-686C-ABAA-22CCFD00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952" y="236483"/>
            <a:ext cx="5357813" cy="1418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KZ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 1- Результаты фитосанитарного мониторинга по распространению и развитию доминантных видов болезней сельскохозяйственных культур, ТОО «Найдоровское», Осакаровский район Карагандинской области, 2023 г.</a:t>
            </a:r>
            <a:r>
              <a:rPr lang="ru-KZ" sz="1600" b="1" dirty="0">
                <a:effectLst/>
              </a:rPr>
              <a:t> </a:t>
            </a:r>
            <a:endParaRPr lang="ru-KZ" sz="1600" b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7E6B5C3-3DF8-EB85-7610-728C5DA2D7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68907410"/>
              </p:ext>
            </p:extLst>
          </p:nvPr>
        </p:nvGraphicFramePr>
        <p:xfrm>
          <a:off x="204952" y="2096814"/>
          <a:ext cx="5792621" cy="3988999"/>
        </p:xfrm>
        <a:graphic>
          <a:graphicData uri="http://schemas.openxmlformats.org/drawingml/2006/table">
            <a:tbl>
              <a:tblPr/>
              <a:tblGrid>
                <a:gridCol w="1067794">
                  <a:extLst>
                    <a:ext uri="{9D8B030D-6E8A-4147-A177-3AD203B41FA5}">
                      <a16:colId xmlns:a16="http://schemas.microsoft.com/office/drawing/2014/main" val="3936797808"/>
                    </a:ext>
                  </a:extLst>
                </a:gridCol>
                <a:gridCol w="1272746">
                  <a:extLst>
                    <a:ext uri="{9D8B030D-6E8A-4147-A177-3AD203B41FA5}">
                      <a16:colId xmlns:a16="http://schemas.microsoft.com/office/drawing/2014/main" val="1280372116"/>
                    </a:ext>
                  </a:extLst>
                </a:gridCol>
                <a:gridCol w="1421027">
                  <a:extLst>
                    <a:ext uri="{9D8B030D-6E8A-4147-A177-3AD203B41FA5}">
                      <a16:colId xmlns:a16="http://schemas.microsoft.com/office/drawing/2014/main" val="327121528"/>
                    </a:ext>
                  </a:extLst>
                </a:gridCol>
                <a:gridCol w="864973">
                  <a:extLst>
                    <a:ext uri="{9D8B030D-6E8A-4147-A177-3AD203B41FA5}">
                      <a16:colId xmlns:a16="http://schemas.microsoft.com/office/drawing/2014/main" val="356775274"/>
                    </a:ext>
                  </a:extLst>
                </a:gridCol>
                <a:gridCol w="1166081">
                  <a:extLst>
                    <a:ext uri="{9D8B030D-6E8A-4147-A177-3AD203B41FA5}">
                      <a16:colId xmlns:a16="http://schemas.microsoft.com/office/drawing/2014/main" val="2454143341"/>
                    </a:ext>
                  </a:extLst>
                </a:gridCol>
              </a:tblGrid>
              <a:tr h="485877">
                <a:tc rowSpan="2"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Культура, сорт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Фаза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Болезни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Анализ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434813"/>
                  </a:ext>
                </a:extLst>
              </a:tr>
              <a:tr h="975336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Р,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32083"/>
                  </a:ext>
                </a:extLst>
              </a:tr>
              <a:tr h="499583"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Ячмень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выход-в-трубку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ельминтосп</a:t>
                      </a: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пятнистость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1,3%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715657"/>
                  </a:ext>
                </a:extLst>
              </a:tr>
              <a:tr h="594492"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Ячмень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колошение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ельминтосп</a:t>
                      </a: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пятнистость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6,0%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716752"/>
                  </a:ext>
                </a:extLst>
              </a:tr>
              <a:tr h="605708"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Лен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бутонизация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фузариоз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1,5%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481410"/>
                  </a:ext>
                </a:extLst>
              </a:tr>
              <a:tr h="828003"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Пшеница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восковая спелость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Гельминт. корневая гниль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2,0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083258"/>
                  </a:ext>
                </a:extLst>
              </a:tr>
            </a:tbl>
          </a:graphicData>
        </a:graphic>
      </p:graphicFrame>
      <p:sp>
        <p:nvSpPr>
          <p:cNvPr id="7" name="Текст 6">
            <a:extLst>
              <a:ext uri="{FF2B5EF4-FFF2-40B4-BE49-F238E27FC236}">
                <a16:creationId xmlns:a16="http://schemas.microsoft.com/office/drawing/2014/main" id="{11BE86CB-26B4-28A1-CB67-0EA267C54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236483"/>
            <a:ext cx="5357813" cy="157655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KZ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KZ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KZ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 2- Результаты фитосанитарного мониторинга по распространению и развитию  доминантных видов болезней сельскохозяйственных культур в ТОО «НПЦ ЗХ им А.И. Бараева», Шортандинский район Акмолинской области, 2023 г.</a:t>
            </a:r>
            <a:br>
              <a:rPr lang="ru-KZ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KZ" sz="1600" b="1" dirty="0"/>
          </a:p>
        </p:txBody>
      </p:sp>
      <p:graphicFrame>
        <p:nvGraphicFramePr>
          <p:cNvPr id="11" name="Объект 3">
            <a:extLst>
              <a:ext uri="{FF2B5EF4-FFF2-40B4-BE49-F238E27FC236}">
                <a16:creationId xmlns:a16="http://schemas.microsoft.com/office/drawing/2014/main" id="{04B7A2F9-0518-A510-7EBB-48166F5D1A6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889440691"/>
              </p:ext>
            </p:extLst>
          </p:nvPr>
        </p:nvGraphicFramePr>
        <p:xfrm>
          <a:off x="6194429" y="2096814"/>
          <a:ext cx="5598178" cy="3989000"/>
        </p:xfrm>
        <a:graphic>
          <a:graphicData uri="http://schemas.openxmlformats.org/drawingml/2006/table">
            <a:tbl>
              <a:tblPr/>
              <a:tblGrid>
                <a:gridCol w="1009560">
                  <a:extLst>
                    <a:ext uri="{9D8B030D-6E8A-4147-A177-3AD203B41FA5}">
                      <a16:colId xmlns:a16="http://schemas.microsoft.com/office/drawing/2014/main" val="311744868"/>
                    </a:ext>
                  </a:extLst>
                </a:gridCol>
                <a:gridCol w="1124465">
                  <a:extLst>
                    <a:ext uri="{9D8B030D-6E8A-4147-A177-3AD203B41FA5}">
                      <a16:colId xmlns:a16="http://schemas.microsoft.com/office/drawing/2014/main" val="2679254413"/>
                    </a:ext>
                  </a:extLst>
                </a:gridCol>
                <a:gridCol w="1452913">
                  <a:extLst>
                    <a:ext uri="{9D8B030D-6E8A-4147-A177-3AD203B41FA5}">
                      <a16:colId xmlns:a16="http://schemas.microsoft.com/office/drawing/2014/main" val="2645424431"/>
                    </a:ext>
                  </a:extLst>
                </a:gridCol>
                <a:gridCol w="1005620">
                  <a:extLst>
                    <a:ext uri="{9D8B030D-6E8A-4147-A177-3AD203B41FA5}">
                      <a16:colId xmlns:a16="http://schemas.microsoft.com/office/drawing/2014/main" val="3328738942"/>
                    </a:ext>
                  </a:extLst>
                </a:gridCol>
                <a:gridCol w="1005620">
                  <a:extLst>
                    <a:ext uri="{9D8B030D-6E8A-4147-A177-3AD203B41FA5}">
                      <a16:colId xmlns:a16="http://schemas.microsoft.com/office/drawing/2014/main" val="1240139614"/>
                    </a:ext>
                  </a:extLst>
                </a:gridCol>
              </a:tblGrid>
              <a:tr h="446558">
                <a:tc rowSpan="2"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Культура, сорт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Фаза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Болезни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Анализ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041240"/>
                  </a:ext>
                </a:extLst>
              </a:tr>
              <a:tr h="483727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Р,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69183"/>
                  </a:ext>
                </a:extLst>
              </a:tr>
              <a:tr h="483727">
                <a:tc rowSpan="4"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Ячмень</a:t>
                      </a:r>
                    </a:p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Выход в трубку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ельминтосп</a:t>
                      </a: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пятнистость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1,5%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490325"/>
                  </a:ext>
                </a:extLst>
              </a:tr>
              <a:tr h="483727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ельминтосп</a:t>
                      </a: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пятнистость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2,0%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378868"/>
                  </a:ext>
                </a:extLst>
              </a:tr>
              <a:tr h="483727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Колошение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ельминтосп</a:t>
                      </a: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пятнистость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4,0%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271538"/>
                  </a:ext>
                </a:extLst>
              </a:tr>
              <a:tr h="483727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Молочная спелость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ельминтосп</a:t>
                      </a: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пятнистость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4,5%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16,5%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001876"/>
                  </a:ext>
                </a:extLst>
              </a:tr>
              <a:tr h="499679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Пшеница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Восковая спелость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Гельминт. корневая гниль</a:t>
                      </a:r>
                    </a:p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корневая гниль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45764"/>
                  </a:ext>
                </a:extLst>
              </a:tr>
              <a:tr h="483727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Пшеница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Полная спелость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Пыльная головня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16,5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9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540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C1CF31-A330-EC3A-B5C6-B2FA033B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KZ" smtClean="0"/>
              <a:t>26</a:t>
            </a:fld>
            <a:endParaRPr lang="ru-KZ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22CF31B-4C49-4EBE-B24B-552A62459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53834"/>
              </p:ext>
            </p:extLst>
          </p:nvPr>
        </p:nvGraphicFramePr>
        <p:xfrm>
          <a:off x="91440" y="651717"/>
          <a:ext cx="11917680" cy="6206283"/>
        </p:xfrm>
        <a:graphic>
          <a:graphicData uri="http://schemas.openxmlformats.org/drawingml/2006/table">
            <a:tbl>
              <a:tblPr/>
              <a:tblGrid>
                <a:gridCol w="1399855">
                  <a:extLst>
                    <a:ext uri="{9D8B030D-6E8A-4147-A177-3AD203B41FA5}">
                      <a16:colId xmlns:a16="http://schemas.microsoft.com/office/drawing/2014/main" val="595755240"/>
                    </a:ext>
                  </a:extLst>
                </a:gridCol>
                <a:gridCol w="2118699">
                  <a:extLst>
                    <a:ext uri="{9D8B030D-6E8A-4147-A177-3AD203B41FA5}">
                      <a16:colId xmlns:a16="http://schemas.microsoft.com/office/drawing/2014/main" val="2891755994"/>
                    </a:ext>
                  </a:extLst>
                </a:gridCol>
                <a:gridCol w="3632053">
                  <a:extLst>
                    <a:ext uri="{9D8B030D-6E8A-4147-A177-3AD203B41FA5}">
                      <a16:colId xmlns:a16="http://schemas.microsoft.com/office/drawing/2014/main" val="1713781102"/>
                    </a:ext>
                  </a:extLst>
                </a:gridCol>
                <a:gridCol w="3295378">
                  <a:extLst>
                    <a:ext uri="{9D8B030D-6E8A-4147-A177-3AD203B41FA5}">
                      <a16:colId xmlns:a16="http://schemas.microsoft.com/office/drawing/2014/main" val="2756308131"/>
                    </a:ext>
                  </a:extLst>
                </a:gridCol>
                <a:gridCol w="1471695">
                  <a:extLst>
                    <a:ext uri="{9D8B030D-6E8A-4147-A177-3AD203B41FA5}">
                      <a16:colId xmlns:a16="http://schemas.microsoft.com/office/drawing/2014/main" val="3809317933"/>
                    </a:ext>
                  </a:extLst>
                </a:gridCol>
              </a:tblGrid>
              <a:tr h="252449"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</a:rPr>
                        <a:t>№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Культура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Болезни растений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Развитие, %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Распространение, %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679105"/>
                  </a:ext>
                </a:extLst>
              </a:tr>
              <a:tr h="252449">
                <a:tc rowSpan="7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</a:rPr>
                        <a:t>1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Пшеница по стерне</a:t>
                      </a:r>
                    </a:p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Фузариоз (Fusarium oxysporum)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,0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329745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Гельминтоспориозн. </a:t>
                      </a: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</a:t>
                      </a: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ятнистость  (Bipolaris sorokiniana)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,0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666528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Бурая (листовая) ржавчина (Puccinia recondita)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5,2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602679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Стеблевая ржавчина (Puccinia graminis)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869279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Пыльная головня (Ustilago tritici..)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2,7 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10,0</a:t>
                      </a:r>
                    </a:p>
                    <a:p>
                      <a:pPr algn="ctr"/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853838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Желтая пятнистость (Pyrenophora tritici-repentis)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22,8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891486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Фузариоз колоса (Fusarium graminearum.)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2,5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80,0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894671"/>
                  </a:ext>
                </a:extLst>
              </a:tr>
              <a:tr h="252449">
                <a:tc rowSpan="5"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</a:rPr>
                        <a:t>2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Пшеница по пару</a:t>
                      </a:r>
                    </a:p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Фузариоз (Fusarium oxysporum)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3,0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3,0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675756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Гельминтоспориозн. </a:t>
                      </a: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</a:t>
                      </a: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ятнистость  (Bipolaris sorokiniana)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9,8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105794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Бурая (листовая) ржавчина (Puccinia recondita)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2,2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141712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Желтая пятнистость (Pyrenophora tritici-repentis)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,0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20,0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425065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Фузариоз колоса (Fusarium graminearum)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3,4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961522"/>
                  </a:ext>
                </a:extLst>
              </a:tr>
              <a:tr h="252449">
                <a:tc rowSpan="5"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</a:rPr>
                        <a:t>3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Ячмень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Фузариозная корневая гниль (Fusarium spp.)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3,1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266653"/>
                  </a:ext>
                </a:extLst>
              </a:tr>
              <a:tr h="367842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Гельминтоспориозная корневая гниль (Bipolaris sorokiniana)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21,8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60,0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642704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Бурая (листовая) ржавчина (Puccinia recondita)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8,2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30,0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635024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Пыльная головня (Ustilago tritici)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2,1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10,0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252306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Аскохитоз (Ascochyta graminicola Sacc.)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0,8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15,0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70607"/>
                  </a:ext>
                </a:extLst>
              </a:tr>
              <a:tr h="252449">
                <a:tc rowSpan="4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</a:rPr>
                        <a:t>4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Лен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Фузариозное увядание льна (Fusarium oxysporum f. lini.)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2,3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60,0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040290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Полиспороз (Aureobasidium pullulans f. Lini (Laff)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0,6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10,0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092849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Антракноз (Colletotrichum Lini Boll.)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1,7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20,0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699974"/>
                  </a:ext>
                </a:extLst>
              </a:tr>
              <a:tr h="2524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Аскохитоз (Ascochyta Linicola Naum. EtVassil.)</a:t>
                      </a: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2,9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10,0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585" marR="8585" marT="8585" marB="858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3508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99F294-4F28-1D9A-46F0-C636FE0C572F}"/>
              </a:ext>
            </a:extLst>
          </p:cNvPr>
          <p:cNvSpPr txBox="1"/>
          <p:nvPr/>
        </p:nvSpPr>
        <p:spPr>
          <a:xfrm>
            <a:off x="91440" y="136525"/>
            <a:ext cx="120091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3 - Результаты фитосанитарного мониторинга по распространению и развитию доминантных видов болезней сельскохозяйственных культур, ТОО «СК СХОС», Аккайынский район Северо-Казахстанской области 2023 г.</a:t>
            </a:r>
            <a:br>
              <a:rPr lang="ru-KZ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KZ" sz="1400" dirty="0"/>
          </a:p>
        </p:txBody>
      </p:sp>
    </p:spTree>
    <p:extLst>
      <p:ext uri="{BB962C8B-B14F-4D97-AF65-F5344CB8AC3E}">
        <p14:creationId xmlns:p14="http://schemas.microsoft.com/office/powerpoint/2010/main" val="3228057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8F76AF-F1EC-4AEA-BB9D-FA3FCC6B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27</a:t>
            </a:fld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00D6D94-366F-C565-FE6E-68E79FFC2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24757"/>
              </p:ext>
            </p:extLst>
          </p:nvPr>
        </p:nvGraphicFramePr>
        <p:xfrm>
          <a:off x="243840" y="272833"/>
          <a:ext cx="11533632" cy="6464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35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0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3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874">
                <a:tc rowSpan="2"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Показатель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Таблица 2. Мониторинг зерновых культур (пшеница, ячмень)</a:t>
                      </a:r>
                      <a:r>
                        <a:rPr lang="ru-RU" sz="13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 в среднем за 2021-2023 гг.</a:t>
                      </a:r>
                      <a:endParaRPr lang="ru-ru" sz="1300" cap="none" dirty="0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316230"/>
                  </a:ext>
                </a:extLst>
              </a:tr>
              <a:tr h="2064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Карагандинская область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Акмолинская область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Северо-Казахстанская область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76200"/>
                  </a:ext>
                </a:extLst>
              </a:tr>
              <a:tr h="26314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Обследованные хозяйства 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ТОО «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Найдоровское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»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ТОО «НПЦ ЗХ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им.А.И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 Бараева»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ТОО «СК СХОС»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306070"/>
                  </a:ext>
                </a:extLst>
              </a:tr>
              <a:tr h="25386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Район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Осакаровский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Шортандинский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Аккайынский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295275"/>
                  </a:ext>
                </a:extLst>
              </a:tr>
              <a:tr h="180355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Вредители: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Численность на 1 м2.,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Численность на 100 взмахов сачка или численность на 1 растение.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endParaRPr lang="ru-ru" sz="1300" b="1" cap="none" dirty="0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пшенице: проволочники (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,5 экз./м</a:t>
                      </a:r>
                      <a:r>
                        <a:rPr lang="ru-ru" sz="1300" b="1" cap="none" baseline="30000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2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хлебная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полосатая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блошка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0,4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экз./м</a:t>
                      </a:r>
                      <a:r>
                        <a:rPr lang="ru-ru" sz="1300" b="1" cap="none" baseline="30000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2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пшеничный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трипс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(до 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18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 /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раст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цикадки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0,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5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/м</a:t>
                      </a:r>
                      <a:r>
                        <a:rPr lang="kk-kz" sz="1300" b="1" kern="400000" cap="none" baseline="30000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2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 луговой мотылек (1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7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0 экз. на 100 </a:t>
                      </a:r>
                      <a:r>
                        <a:rPr lang="ru-ru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взм.сачка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).</a:t>
                      </a:r>
                    </a:p>
                    <a:p>
                      <a:pPr marL="0" marR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endParaRPr lang="ru-ru" sz="1300" b="1" cap="none" dirty="0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  <a:p>
                      <a:pPr marL="0" marR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ячмене: проволочники (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2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экз./м</a:t>
                      </a:r>
                      <a:r>
                        <a:rPr lang="ru-ru" sz="1300" b="1" cap="none" baseline="30000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2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хлебная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полосатая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блошка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(8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5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3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./м</a:t>
                      </a:r>
                      <a:r>
                        <a:rPr lang="kk-kz" sz="1300" b="1" kern="400000" cap="none" baseline="30000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2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пшеничный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трипс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8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0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растение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луговой мотылек (1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70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0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экз. на 100 </a:t>
                      </a:r>
                      <a:r>
                        <a:rPr lang="ru-ru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взм.сачка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).</a:t>
                      </a:r>
                      <a:endParaRPr lang="ru-ru" sz="1300" b="1" cap="none" dirty="0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пшенице: проволочники (1 экз./м2),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хлебная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полосатая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блошка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(89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./м2),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пшеничный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трипс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(27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растение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луговой мотылек (20 экз. на 100 </a:t>
                      </a:r>
                      <a:r>
                        <a:rPr lang="ru-ru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 сачка).</a:t>
                      </a:r>
                    </a:p>
                    <a:p>
                      <a:pPr marL="0" marR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endParaRPr lang="ru-ru" sz="1300" b="1" cap="none" dirty="0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  <a:p>
                      <a:pPr marL="0" marR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ячмене: проволочники (32 экз./м2),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хлебная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полосатая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блошка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(84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./м2), </a:t>
                      </a:r>
                      <a:endParaRPr lang="ru-ru" sz="1300" b="1" kern="400000" cap="none" dirty="0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пшенице: проволочники 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(1,0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экз./м2),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хлебная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полосатая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блошка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18,5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./м2),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пшеничный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трипс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(59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растение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хлебный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клопик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(7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100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взм.сачка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).</a:t>
                      </a:r>
                    </a:p>
                    <a:p>
                      <a:pPr marL="0" marR="0" indent="0" algn="l"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endParaRPr lang="kk-kz" sz="1300" b="1" kern="400000" cap="none" dirty="0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  <a:p>
                      <a:pPr marL="0" marR="0" indent="0" algn="l"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ячмене: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хлебная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полосатая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блошка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(22,7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./м2),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злаковая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тля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(4,7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kk-kz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растение</a:t>
                      </a:r>
                      <a:r>
                        <a:rPr lang="kk-kz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луговой мотылек (до 1 экз. на 100 </a:t>
                      </a:r>
                      <a:r>
                        <a:rPr lang="ru-ru" sz="1300" b="1" kern="400000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взм.сачка</a:t>
                      </a:r>
                      <a:r>
                        <a:rPr lang="ru-ru" sz="1300" b="1" kern="400000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1849755"/>
                  </a:ext>
                </a:extLst>
              </a:tr>
              <a:tr h="180355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Болезни: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en-us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P</a:t>
                      </a: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-распространение, %;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en-us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R</a:t>
                      </a: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- развитие, %.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endParaRPr lang="ru-ru" sz="1300" b="1" cap="none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>
                        <a:lnSpc>
                          <a:spcPct val="100000"/>
                        </a:lnSpc>
                        <a:buFont typeface="+mj-lt"/>
                        <a:buAutoNum type="arabicPeriod"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пшенице: Корневая гниль  (</a:t>
                      </a:r>
                      <a:r>
                        <a:rPr lang="en-US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20,0</a:t>
                      </a:r>
                      <a:r>
                        <a:rPr lang="en-US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%, R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3,0 </a:t>
                      </a:r>
                      <a:r>
                        <a:rPr lang="en-US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%)</a:t>
                      </a:r>
                      <a:endParaRPr lang="en-us" sz="1300" b="1" cap="none" dirty="0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ячмене: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Гельминтоспориозная пятнистость (</a:t>
                      </a:r>
                      <a:r>
                        <a:rPr lang="en-US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14</a:t>
                      </a:r>
                      <a:r>
                        <a:rPr lang="en-US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%, R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1,3</a:t>
                      </a:r>
                      <a:r>
                        <a:rPr lang="en-US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%)</a:t>
                      </a:r>
                      <a:endParaRPr lang="ru-ru" sz="1300" b="1" cap="none" dirty="0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пшенице: желтая пятнистость (P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15,0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%, R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10,0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%), бурая ржавчина (P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7,5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R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5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%), септориоз (P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12,5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%, R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0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,0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%), пыльная головня (P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6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5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R </a:t>
                      </a:r>
                      <a:r>
                        <a:rPr lang="ru-KZ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–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3,0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</a:t>
                      </a:r>
                      <a:endParaRPr sz="1300" b="1" kern="400000" cap="none" noProof="1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  <a:p>
                      <a:pPr marL="0" marR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endParaRPr sz="1300" b="1" kern="400000" cap="none" noProof="1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  <a:p>
                      <a:pPr marL="0" marR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ячмене: гельминтоспориозная пятнистость (P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28,5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%, R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12,0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%).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пшенице: корневая гниль (P -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13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8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%, R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3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,8), желтая пятнистость (P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24,8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 R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8,6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%), бурая ржавчина (P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7,5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 R </a:t>
                      </a:r>
                      <a:r>
                        <a:rPr lang="ru-KZ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–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5,0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септориоз (P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2,0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 R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1,0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%), гельминтоспориозная пятнистость (P – 1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5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0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R – 6,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9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%).</a:t>
                      </a:r>
                    </a:p>
                    <a:p>
                      <a:pPr marL="0" marR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endParaRPr sz="1300" b="1" kern="400000" cap="none" noProof="1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  <a:p>
                      <a:pPr marL="0" marR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ячмене: корневая гниль (P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32,5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%, R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13,4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%), гельминтоспориозная пятнистость (P –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21,7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 R -  </a:t>
                      </a:r>
                      <a:r>
                        <a:rPr lang="ru-RU"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13,7</a:t>
                      </a:r>
                      <a:r>
                        <a:rPr sz="1300" b="1" kern="400000" cap="none" noProof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%).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963295"/>
                  </a:ext>
                </a:extLst>
              </a:tr>
              <a:tr h="83091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Доминирующие сорняки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 Карагандинской области являются - вьюнок полевой, молочай лозный, нонея темно-бурая, осот полевой.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 Акмолинской области являются - марь белая, вьюнок полевой, осот полевой, ширица запрокинутая, просо куриное. 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2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 Северо-Казахстанской области является - марь белая, вьюнок полевой, полынь Австрийская.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966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95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0ECCA6-8E59-4040-B638-8E912CE1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28</a:t>
            </a:fld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338B853-F888-2C9C-99AC-EBFBA4817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80561"/>
              </p:ext>
            </p:extLst>
          </p:nvPr>
        </p:nvGraphicFramePr>
        <p:xfrm>
          <a:off x="210065" y="370703"/>
          <a:ext cx="11886683" cy="61714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00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1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883">
                <a:tc rowSpan="2"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Показатель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Таблица 3. Мониторинг  диверсифицированных культур (рапс, лен)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 в среднем за 2021-2023 гг.</a:t>
                      </a:r>
                      <a:endParaRPr lang="ru-ru" sz="1300" b="1" cap="none" dirty="0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178435"/>
                  </a:ext>
                </a:extLst>
              </a:tr>
              <a:tr h="2374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Карагандинская область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Акмолинская область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Северо-Казахстанская область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239395"/>
                  </a:ext>
                </a:extLst>
              </a:tr>
              <a:tr h="222883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Обследованные хозяйства 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ТОО «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Найдоровское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»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ТОО «НПЦ ЗХ им.А.И. Бараева»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ТОО «СК СХОС»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178435"/>
                  </a:ext>
                </a:extLst>
              </a:tr>
              <a:tr h="34326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Район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Осакаровский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Шортандинский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Аккайынский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346075"/>
                  </a:ext>
                </a:extLst>
              </a:tr>
              <a:tr h="857216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Сорта, гибриды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льне сорт: Кустанайский янтарь.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рапсе гибрид:Клик.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льне сорт: Кустанайский янтарь.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 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льне сорт: Кустанайский янтарь.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864235"/>
                  </a:ext>
                </a:extLst>
              </a:tr>
              <a:tr h="606108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Предшественник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льне: Кустанайский янтарь.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рапсе: твердая пшеница.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льне: гречиха.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 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льне: Пар.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518160"/>
                  </a:ext>
                </a:extLst>
              </a:tr>
              <a:tr h="175578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Вредители: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Численность на 1 м2.,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Численность на 100 взмахов сачка или численность на 1 растение.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льне:Льняная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блошка (до 1,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5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экз./м2), луговой мотылек (до 1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15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экз. на 100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взм.сачка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).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рапсе: крестоцветные блошки (до 9 экз.м2), рапсовый цветоед (до 96 экз. на 100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 сачка), крестоцветные клопы (2 экз. на растение), луговой мотылек (до 105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экз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на 100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взм.сачка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капустная моль (до 139 экз. на 100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взм.сачка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стручковый комарик (119 экз. на 100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взм.сачка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). 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льне:Льняная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блошка (до 1,3 экз./м2), луговой мотылек (до 140 экз. на 100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взм.сачка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), льняной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трипс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(до 93 экз. на 100 </a:t>
                      </a:r>
                      <a:r>
                        <a:rPr lang="ru-ru" sz="1300" b="1" cap="none" dirty="0" err="1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взм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. сачка).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льне:Льняная блошка (до 11,2 экз. на 100 взм. сачка), луговой мотылек (до 2,5 экз. на 100 взм.сачка).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903605"/>
                  </a:ext>
                </a:extLst>
              </a:tr>
              <a:tr h="82005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Болезни: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en-us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P</a:t>
                      </a: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-распространение, %;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en-us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R</a:t>
                      </a: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- развитие, %.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льне: Р – 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16,0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%, </a:t>
                      </a:r>
                      <a:r>
                        <a:rPr lang="en-us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R – 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,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5 %. 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рапсе: не обнаружено. </a:t>
                      </a:r>
                    </a:p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На льне: Фузариоз. Р – 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12,5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%, </a:t>
                      </a:r>
                      <a:r>
                        <a:rPr lang="en-us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R – 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7,5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 %.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На льне: Антракноз. Р – 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10,5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%, </a:t>
                      </a:r>
                      <a:r>
                        <a:rPr lang="en-us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R – </a:t>
                      </a: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0,8.</a:t>
                      </a:r>
                      <a:endParaRPr lang="ru-ru" sz="1300" b="1" cap="none" dirty="0">
                        <a:latin typeface="Times New Roman" pitchFamily="1" charset="-52"/>
                        <a:ea typeface="Calibri" pitchFamily="2" charset="-52"/>
                        <a:cs typeface="Times New Roman" pitchFamily="1" charset="-52"/>
                      </a:endParaRP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826770"/>
                  </a:ext>
                </a:extLst>
              </a:tr>
              <a:tr h="606108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Доминирующие сорняки 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 Карагандинской области являются - вьюнок полевой, молочай лозный, нонея темно-бурая, осот полевой, 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 Акмолинской области являются - марь белая, вьюнок полевой, осот полевой, ширица запрокинутая, просо куриное. 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buNone/>
                        <a:defRPr lang="ru-ru" sz="1000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cap="none" dirty="0">
                          <a:latin typeface="Times New Roman" pitchFamily="1" charset="-52"/>
                          <a:ea typeface="Calibri" pitchFamily="2" charset="-52"/>
                          <a:cs typeface="Times New Roman" pitchFamily="1" charset="-52"/>
                        </a:rPr>
                        <a:t>В Северо-Казахстанской области является - марь белая, вьюнок полевой, полынь Австрийская.</a:t>
                      </a:r>
                    </a:p>
                  </a:txBody>
                  <a:tcPr marL="29845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666184468" type="min" val="417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964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4DH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7QEAAIgFAAADSAAAhAoAABAAAAAmAAAACAAAAP//////////MAAAABQAAAAAAAAAAAD//wAAAQAAAP//AAABAA=="/>
              </a:ext>
            </a:extLst>
          </p:cNvSpPr>
          <p:nvPr/>
        </p:nvSpPr>
        <p:spPr>
          <a:xfrm>
            <a:off x="313055" y="899160"/>
            <a:ext cx="11393170" cy="810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l">
              <a:lnSpc>
                <a:spcPct val="70000"/>
              </a:lnSpc>
              <a:spcBef>
                <a:spcPts val="250"/>
              </a:spcBef>
              <a:defRPr lang="ru-ru" sz="3600" b="1" cap="none">
                <a:solidFill>
                  <a:schemeClr val="hlink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задаче 3: </a:t>
            </a: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3600" b="1" cap="none">
                <a:solidFill>
                  <a:schemeClr val="hlink"/>
                </a:solidFill>
              </a:defRPr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70000"/>
              </a:lnSpc>
              <a:spcBef>
                <a:spcPts val="250"/>
              </a:spcBef>
              <a:defRPr lang="ru-ru" sz="3600" b="1" cap="none">
                <a:solidFill>
                  <a:schemeClr val="hlink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Совершенствование методов программирования сельскохозяйственных культур в различных системах мер защиты от повреждений вредными организмами.</a:t>
            </a:r>
          </a:p>
          <a:p>
            <a:pPr marL="0" marR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b="1" cap="none">
                <a:solidFill>
                  <a:schemeClr val="hlink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gAAAA0AAAAAkAAAAEgAAACQAAAASAAAAAAAAAABAAAAAAAAAAEAAABQAAAAAAAAAAAA8D8AAAAAAADwPwAAAAAAAOA/AAAAAAAA4D8AAAAAAADgPwAAAAAAAOA/AAAAAAAA4D8AAAAAAADgPwAAAAAAAOA/AAAAAAAA4D8CAAAAjAAAAAEAAAAAAAAAcK1HAP///wgAAAAAAAAAAAAAAAAAAAAAAAAAAAAAAAAAAAAAeAAAAAEAAABAAAAAAAAAAAAAAABaAAAAAAAAAAAAAAAAAAAAAAAAAAAAAAAAAAAAAAAAAAAAAAAAAAAAAAAAAAAAAAAAAAAAAAAAAAAAAAAAAAAAAAAAAAAAAAAAAAAAFAAAADwAAAABAAAAAAAAAFOANQ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cK1HAP///wEAAAAAAAAAAAAAAAAAAAAAAAAAAAAAAAAAAAAAAAAAAFOANQB/f38A5+bmA8zMzADAwP8Af39/AAAAAAAAAAAAAAAAAAAAAAAAAAAAIQAAABgAAAAUAAAAoh4AADoQAACYKgAAYxwAABAAAAAmAAAACAAAAP//////////MAAAABQAAAAAAAAA/Er//wS1AAD8Sv//BLUAAA=="/>
              </a:ext>
            </a:extLst>
          </p:cNvSpPr>
          <p:nvPr/>
        </p:nvSpPr>
        <p:spPr>
          <a:xfrm>
            <a:off x="4979670" y="2637790"/>
            <a:ext cx="1944370" cy="1976755"/>
          </a:xfrm>
          <a:prstGeom prst="ellipse">
            <a:avLst/>
          </a:prstGeom>
          <a:solidFill>
            <a:srgbClr val="70AD47"/>
          </a:solidFill>
          <a:ln w="12700" cap="flat" cmpd="sng" algn="ctr">
            <a:solidFill>
              <a:srgbClr val="538035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ru-ru" cap="none">
                <a:solidFill>
                  <a:srgbClr val="FFFFFF"/>
                </a:solidFill>
              </a:defRPr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 развития и </a:t>
            </a:r>
            <a:r>
              <a:rPr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algn="ctr">
              <a:defRPr lang="ru-ru" cap="none">
                <a:solidFill>
                  <a:srgbClr val="FFFFFF"/>
                </a:solidFill>
              </a:defRPr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нения вредных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орагнизмов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cxnSp>
        <p:nvCxnSpPr>
          <p:cNvPr id="3" name="Straight Arrow Connector 14"/>
          <p:cNvCxnSpPr>
            <a:endCxn id="2" idx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DQAAAA0AAAAAkAAAAEgAAACQAAAASAAAAAAAAAAAAAAAAAAAAAEAAABQAAAAAAAAAAAA8L8AAAAAAAAAAAAAAAAAAP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E+BvQw8AAAAAQAAACMAAAAjAAAAIwAAAB4AAAAAAAAAZAAAAGQAAAAC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ERyxAV/f38A5+bmA8zMzADAwP8Af39/AAAAAAAAAAAAAAAAAAAAAAAAAAAAIQAAABgAAAAUAAAAoBwAABoPAABjIAAAAhIAABAAAAAmAAAACAAAAP//////////MAAAABQAAAAAAAAAAAD//wAAAQAAAP//AAABAA=="/>
              </a:ext>
            </a:extLst>
          </p:cNvCxnSpPr>
          <p:nvPr/>
        </p:nvCxnSpPr>
        <p:spPr>
          <a:xfrm>
            <a:off x="4653280" y="2454910"/>
            <a:ext cx="611505" cy="472440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headEnd type="none"/>
            <a:tailEnd type="triangle" w="med" len="med"/>
          </a:ln>
          <a:effectLst/>
        </p:spPr>
      </p:cxnSp>
      <p:grpSp>
        <p:nvGrpSpPr>
          <p:cNvPr id="4" name="Group 19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FPVPYxMAAAAlAAAAAQAAAA8BAAAAkAAAAEgAAACQAAAASAAAAAAAAAAAAAAAAAAAABcAAAAUAAAAAAAAAAAAAAD/fwAA/38AAAAAAAAJAAAABAAAAHQAIAAfAAAAVAAAAAAAAAAAAAAAAAAAAAAAAAAAAAAAAAAAAAAAAAAAAAAAAAAAAAAAAAAAAAAAAAAAAAAAAAAAAAAAAAAAAAAAAAAAAAAAAAAAAAAAAAAAAAAAAAAAACEAAAAYAAAAFAAAAKcJAADwBQAAwB4AALoUAAAQAAAAJgAAAAgAAAD/////AAAAAA=="/>
              </a:ext>
            </a:extLst>
          </p:cNvGrpSpPr>
          <p:nvPr/>
        </p:nvGrpSpPr>
        <p:grpSpPr>
          <a:xfrm>
            <a:off x="1569085" y="965200"/>
            <a:ext cx="3429635" cy="2404110"/>
            <a:chOff x="1569085" y="965200"/>
            <a:chExt cx="3429635" cy="2404110"/>
          </a:xfrm>
        </p:grpSpPr>
        <p:sp>
          <p:nvSpPr>
            <p:cNvPr id="15" name="Freeform 20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AAAAARHHEAP///wgAAAAAAAAAAAAAAAAAAAAAAAAAAAAAAAAAAAAAeAAAAAEAAABAAAAAAAAAAAAAAABaAAAAAAAAAAAAAAAAAAAAAAAAAAAAAAAAAAAAAAAAAAAAAAAAAAAAAAAAAAAAAAAAAAAAAAAAAAAAAAAAAAAAAAAAAAAAAAAAAAAAFAAAADwAAAABAAAAAAAAAERxx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9Bf/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HEAP///wEAAAAAAAAAAAAAAAAAAAAAAAAAAAAAAAAAAAAAAAAAAERxxAB/f38A5+bmA8zMzADAwP8Af39/AAAAAAAAAAAAAAAAAAAAAAAAAAAAIQAAABgAAAAUAAAAvAkAACIPAAAfEAAAuhQAAAAAAAAmAAAACAAAAP//////////MAAAABQAAAAAAAAAAAD//wAAAQAAAP//AAABAA=="/>
                </a:ext>
              </a:extLst>
            </p:cNvSpPr>
            <p:nvPr/>
          </p:nvSpPr>
          <p:spPr>
            <a:xfrm>
              <a:off x="1582420" y="2459990"/>
              <a:ext cx="1038225" cy="909320"/>
            </a:xfrm>
            <a:custGeom>
              <a:avLst/>
              <a:gdLst/>
              <a:ahLst/>
              <a:cxnLst/>
              <a:rect l="0" t="0" r="1038225" b="909320"/>
              <a:pathLst>
                <a:path w="1038225" h="909320">
                  <a:moveTo>
                    <a:pt x="0" y="454660"/>
                  </a:moveTo>
                  <a:lnTo>
                    <a:pt x="222881" y="0"/>
                  </a:lnTo>
                  <a:lnTo>
                    <a:pt x="815343" y="0"/>
                  </a:lnTo>
                  <a:lnTo>
                    <a:pt x="1038225" y="454660"/>
                  </a:lnTo>
                  <a:lnTo>
                    <a:pt x="815343" y="909320"/>
                  </a:lnTo>
                  <a:lnTo>
                    <a:pt x="222881" y="909320"/>
                  </a:lnTo>
                  <a:lnTo>
                    <a:pt x="0" y="454660"/>
                  </a:lnTo>
                  <a:close/>
                </a:path>
              </a:pathLst>
            </a:custGeom>
            <a:solidFill>
              <a:srgbClr val="4471C4"/>
            </a:solidFill>
            <a:ln w="12700" cap="flat" cmpd="sng" algn="ctr">
              <a:solidFill>
                <a:srgbClr val="4471C4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375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900" kern="400000" cap="none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Солнечная радиация (Вт/м</a:t>
              </a:r>
              <a:r>
                <a:rPr lang="ru-ru" sz="900" kern="400000" cap="none" baseline="30000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2</a:t>
              </a:r>
              <a:r>
                <a:rPr lang="ru-ru" sz="900" kern="400000" cap="none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)</a:t>
              </a:r>
              <a:endParaRPr lang="ru-ru" sz="900" kern="400000" cap="none"/>
            </a:p>
          </p:txBody>
        </p:sp>
        <p:sp>
          <p:nvSpPr>
            <p:cNvPr id="14" name="Hexagon 21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bAAAAA0AAAAAkAAAAEgAAACQAAAASAAAAAAAAAAAAAAAAAAAAAEAAABQAAAAPCyquYky4j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ERxx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xxAB/f38A5+bmA8zMzADAwP8Af39/AAAAAAAAAAAAAAAAAAAAAAAAAAAAIQAAABgAAAAUAAAA4wkAAKIRAACiCgAAShIAAAAAAAAmAAAACAAAAP//////////MAAAABQAAAAAAAAAAAD//wAAAQAAAP//AAABAA=="/>
                </a:ext>
              </a:extLst>
            </p:cNvSpPr>
            <p:nvPr/>
          </p:nvSpPr>
          <p:spPr>
            <a:xfrm>
              <a:off x="1607185" y="2866390"/>
              <a:ext cx="121285" cy="106680"/>
            </a:xfrm>
            <a:prstGeom prst="hexagon">
              <a:avLst>
                <a:gd name="adj" fmla="val 24519"/>
                <a:gd name="vf" fmla="val 115470"/>
              </a:avLst>
            </a:prstGeom>
            <a:solidFill>
              <a:srgbClr val="FFFFFF"/>
            </a:solidFill>
            <a:ln w="12700" cap="flat" cmpd="sng" algn="ctr">
              <a:solidFill>
                <a:srgbClr val="4471C4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3" name="Freeform 24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AAAAARHHEAP///wgAAAAAAAAAAAAAAAAAAAAAAAAAAAAAAAAAAAAAeAAAAAEAAABAAAAAAAAAAAAAAABaAAAAAAAAAAAAAAAAAAAAAAAAAAAAAAAAAAAAAAAAAAAAAAAAAAAAAAAAAAAAAAAAAAAAAAAAAAAAAAAAAAAAAAAAAAAAAAAAAAAAFAAAADwAAAABAAAAAAAAAERxx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/vH3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HEAP///wEAAAAAAAAAAAAAAAAAAAAAAAAAAAAAAAAAAAAAAAAAAERxxAB/f38A5+bmA8zMzADAwP8Af39/AAAAAAAAAAAAAAAAAAAAAAAAAAAAIQAAABgAAAAUAAAAOw8AAAYMAACeFQAAnhEAAAAAAAAmAAAACAAAAP//////////MAAAABQAAAAAAAAAAAD//wAAAQAAAP//AAABAA=="/>
                </a:ext>
              </a:extLst>
            </p:cNvSpPr>
            <p:nvPr/>
          </p:nvSpPr>
          <p:spPr>
            <a:xfrm>
              <a:off x="2475865" y="1954530"/>
              <a:ext cx="1038225" cy="909320"/>
            </a:xfrm>
            <a:custGeom>
              <a:avLst/>
              <a:gdLst/>
              <a:ahLst/>
              <a:cxnLst/>
              <a:rect l="0" t="0" r="1038225" b="909320"/>
              <a:pathLst>
                <a:path w="1038225" h="909320">
                  <a:moveTo>
                    <a:pt x="0" y="454660"/>
                  </a:moveTo>
                  <a:lnTo>
                    <a:pt x="222881" y="0"/>
                  </a:lnTo>
                  <a:lnTo>
                    <a:pt x="815343" y="0"/>
                  </a:lnTo>
                  <a:lnTo>
                    <a:pt x="1038225" y="454660"/>
                  </a:lnTo>
                  <a:lnTo>
                    <a:pt x="815343" y="909320"/>
                  </a:lnTo>
                  <a:lnTo>
                    <a:pt x="222881" y="909320"/>
                  </a:lnTo>
                  <a:lnTo>
                    <a:pt x="0" y="454660"/>
                  </a:lnTo>
                  <a:close/>
                </a:path>
              </a:pathLst>
            </a:custGeom>
            <a:solidFill>
              <a:srgbClr val="4471C4"/>
            </a:solidFill>
            <a:ln w="12700" cap="flat" cmpd="sng" algn="ctr">
              <a:solidFill>
                <a:srgbClr val="4471C4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375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900" kern="400000" cap="none" dirty="0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Влажность воздуха и почвы (%),</a:t>
              </a:r>
              <a:endParaRPr lang="ru-ru" sz="900" kern="400000" cap="none" dirty="0"/>
            </a:p>
          </p:txBody>
        </p:sp>
        <p:sp>
          <p:nvSpPr>
            <p:cNvPr id="12" name="Hexagon 25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bAAAAA0AAAAAkAAAAEgAAACQAAAASAAAAAAAAAAAAAAAAAAAAAEAAABQAAAAe6RNIGgy4j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ERxx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xxAB/f38A5+bmA8zMzADAwP8Af39/AAAAAAAAAAAAAAAAAAAAAAAAAAAAIQAAABgAAAAUAAAAoBMAAN0QAABfFAAAhBEAAAAAAAAmAAAACAAAAP//////////MAAAABQAAAAAAAAAAAD//wAAAQAAAP//AAABAA=="/>
                </a:ext>
              </a:extLst>
            </p:cNvSpPr>
            <p:nvPr/>
          </p:nvSpPr>
          <p:spPr>
            <a:xfrm>
              <a:off x="3190240" y="2741295"/>
              <a:ext cx="121285" cy="106045"/>
            </a:xfrm>
            <a:prstGeom prst="hexagon">
              <a:avLst>
                <a:gd name="adj" fmla="val 24667"/>
                <a:gd name="vf" fmla="val 115470"/>
              </a:avLst>
            </a:prstGeom>
            <a:solidFill>
              <a:srgbClr val="FFFFFF"/>
            </a:solidFill>
            <a:ln w="12700" cap="flat" cmpd="sng" algn="ctr">
              <a:solidFill>
                <a:srgbClr val="4471C4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1" name="Freeform 28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AAAAARHHEAP///wgAAAAAAAAAAAAAAAAAAAAAAAAAAAAAAAAAAAAAeAAAAAEAAABAAAAAAAAAAAAAAABaAAAAAAAAAAAAAAAAAAAAAAAAAAAAAAAAAAAAAAAAAAAAAAAAAAAAAAAAAAAAAAAAAAAAAAAAAAAAAAAAAAAAAAAAAAAAAAAAAAAAFAAAADwAAAABAAAAAAAAAERxx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Dnjf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HEAP///wEAAAAAAAAAAAAAAAAAAAAAAAAAAAAAAAAAAAAAAAAAAERxxAB/f38A5+bmA8zMzADAwP8Af39/AAAAAAAAAAAAAAAAAAAAAAAAAAAAIQAAABgAAAAUAAAApwkAAP4HAAAKEAAAlg0AAAAAAAAmAAAACAAAAP//////////MAAAABQAAAAAAAAAAAD//wAAAQAAAP//AAABAA=="/>
                </a:ext>
              </a:extLst>
            </p:cNvSpPr>
            <p:nvPr/>
          </p:nvSpPr>
          <p:spPr>
            <a:xfrm>
              <a:off x="1569085" y="1299210"/>
              <a:ext cx="1038225" cy="909320"/>
            </a:xfrm>
            <a:custGeom>
              <a:avLst/>
              <a:gdLst/>
              <a:ahLst/>
              <a:cxnLst/>
              <a:rect l="0" t="0" r="1038225" b="909320"/>
              <a:pathLst>
                <a:path w="1038225" h="909320">
                  <a:moveTo>
                    <a:pt x="0" y="454660"/>
                  </a:moveTo>
                  <a:lnTo>
                    <a:pt x="222881" y="0"/>
                  </a:lnTo>
                  <a:lnTo>
                    <a:pt x="815343" y="0"/>
                  </a:lnTo>
                  <a:lnTo>
                    <a:pt x="1038225" y="454660"/>
                  </a:lnTo>
                  <a:lnTo>
                    <a:pt x="815343" y="909320"/>
                  </a:lnTo>
                  <a:lnTo>
                    <a:pt x="222881" y="909320"/>
                  </a:lnTo>
                  <a:lnTo>
                    <a:pt x="0" y="454660"/>
                  </a:lnTo>
                  <a:close/>
                </a:path>
              </a:pathLst>
            </a:custGeom>
            <a:solidFill>
              <a:srgbClr val="4471C4"/>
            </a:solidFill>
            <a:ln w="12700" cap="flat" cmpd="sng" algn="ctr">
              <a:solidFill>
                <a:srgbClr val="4471C4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375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900" kern="400000" cap="none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Накопленные осадки (мм) </a:t>
              </a:r>
              <a:endParaRPr lang="ru-ru" sz="900" kern="400000" cap="none"/>
            </a:p>
          </p:txBody>
        </p:sp>
        <p:sp>
          <p:nvSpPr>
            <p:cNvPr id="10" name="Hexagon 29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bAAAAA0AAAAAkAAAAEgAAACQAAAASAAAAAAAAAAAAAAAAAAAAAEAAABQAAAAPCyquYky4j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ERxx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xxAB/f38A5+bmA8zMzADAwP8Af39/AAAAAAAAAAAAAAAAAAAAAAAAAAAAIQAAABgAAAAUAAAAHA4AAA4JAADbDgAAtgkAAAAAAAAmAAAACAAAAP//////////MAAAABQAAAAAAAAAAAD//wAAAQAAAP//AAABAA=="/>
                </a:ext>
              </a:extLst>
            </p:cNvSpPr>
            <p:nvPr/>
          </p:nvSpPr>
          <p:spPr>
            <a:xfrm>
              <a:off x="2293620" y="1471930"/>
              <a:ext cx="121285" cy="106680"/>
            </a:xfrm>
            <a:prstGeom prst="hexagon">
              <a:avLst>
                <a:gd name="adj" fmla="val 24519"/>
                <a:gd name="vf" fmla="val 115470"/>
              </a:avLst>
            </a:prstGeom>
            <a:solidFill>
              <a:srgbClr val="FFFFFF"/>
            </a:solidFill>
            <a:ln w="12700" cap="flat" cmpd="sng" algn="ctr">
              <a:solidFill>
                <a:srgbClr val="4471C4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9" name="Freeform 32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AAAAARHHEAP///wgAAAAAAAAAAAAAAAAAAAAAAAAAAAAAAAAAAAAAeAAAAAEAAABAAAAAAAAAAAAAAABaAAAAAAAAAAAAAAAAAAAAAAAAAAAAAAAAAAAAAAAAAAAAAAAAAAAAAAAAAAAAAAAAAAAAAAAAAAAAAAAAAAAAAAAAAAAAAAAAAAAAFAAAADwAAAABAAAAAAAAAERxx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BHnf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HEAP///wEAAAAAAAAAAAAAAAAAAAAAAAAAAAAAAAAAAAAAAAAAAERxxAB/f38A5+bmA8zMzADAwP8Af39/AAAAAAAAAAAAAAAAAAAAAAAAAAAAIQAAABgAAAAUAAAAhBEAAPAFAADnFwAAiAsAAAAAAAAmAAAACAAAAP//////////MAAAABQAAAAAAAAAAAD//wAAAQAAAP//AAABAA=="/>
                </a:ext>
              </a:extLst>
            </p:cNvSpPr>
            <p:nvPr/>
          </p:nvSpPr>
          <p:spPr>
            <a:xfrm>
              <a:off x="2847340" y="965200"/>
              <a:ext cx="1038225" cy="909320"/>
            </a:xfrm>
            <a:custGeom>
              <a:avLst/>
              <a:gdLst/>
              <a:ahLst/>
              <a:cxnLst/>
              <a:rect l="0" t="0" r="1038225" b="909320"/>
              <a:pathLst>
                <a:path w="1038225" h="909320">
                  <a:moveTo>
                    <a:pt x="0" y="454660"/>
                  </a:moveTo>
                  <a:lnTo>
                    <a:pt x="222881" y="0"/>
                  </a:lnTo>
                  <a:lnTo>
                    <a:pt x="815343" y="0"/>
                  </a:lnTo>
                  <a:lnTo>
                    <a:pt x="1038225" y="454660"/>
                  </a:lnTo>
                  <a:lnTo>
                    <a:pt x="815343" y="909320"/>
                  </a:lnTo>
                  <a:lnTo>
                    <a:pt x="222881" y="909320"/>
                  </a:lnTo>
                  <a:lnTo>
                    <a:pt x="0" y="454660"/>
                  </a:lnTo>
                  <a:close/>
                </a:path>
              </a:pathLst>
            </a:custGeom>
            <a:solidFill>
              <a:srgbClr val="4471C4"/>
            </a:solidFill>
            <a:ln w="12700" cap="flat" cmpd="sng" algn="ctr">
              <a:solidFill>
                <a:srgbClr val="4471C4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585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1400" cap="none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Т</a:t>
              </a:r>
              <a:r>
                <a:rPr lang="ru-ru" sz="1400" cap="none" baseline="-24000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мин (</a:t>
              </a:r>
              <a:r>
                <a:rPr lang="ru-ru" sz="1400" cap="none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°C</a:t>
              </a:r>
              <a:r>
                <a:rPr lang="ru-ru" sz="1400" cap="none" baseline="-24000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)</a:t>
              </a:r>
              <a:endParaRPr lang="ru-ru" sz="1400" cap="none"/>
            </a:p>
          </p:txBody>
        </p:sp>
        <p:sp>
          <p:nvSpPr>
            <p:cNvPr id="8" name="Hexagon 33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bAAAAA0AAAAAkAAAAEgAAACQAAAASAAAAAAAAAAAAAAAAAAAAAEAAABQAAAAPCyquYky4j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ERxx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xxAB/f38A5+bmA8zMzADAwP8Af39/AAAAAAAAAAAAAAAAAAAAAAAAAAAAIQAAABgAAAAUAAAAPxoAAGoLAAD+GgAAEgwAAAAAAAAmAAAACAAAAP//////////MAAAABQAAAAAAAAAAAD//wAAAQAAAP//AAABAA=="/>
                </a:ext>
              </a:extLst>
            </p:cNvSpPr>
            <p:nvPr/>
          </p:nvSpPr>
          <p:spPr>
            <a:xfrm>
              <a:off x="4266565" y="1855470"/>
              <a:ext cx="121285" cy="106680"/>
            </a:xfrm>
            <a:prstGeom prst="hexagon">
              <a:avLst>
                <a:gd name="adj" fmla="val 24519"/>
                <a:gd name="vf" fmla="val 115470"/>
              </a:avLst>
            </a:prstGeom>
            <a:solidFill>
              <a:srgbClr val="FFFFFF"/>
            </a:solidFill>
            <a:ln w="12700" cap="flat" cmpd="sng" algn="ctr">
              <a:solidFill>
                <a:srgbClr val="4471C4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7" name="Hexagon 35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bAAAAA0AAAAAkAAAAEgAAACQAAAASAAAAAAAAAAAAAAAAAAAAAEAAABQAAAAPCyquYky4j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ERxx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xxAB/f38A5+bmA8zMzADAwP8Af39/AAAAAAAAAAAAAAAAAAAAAAAAAAAAIQAAABgAAAAUAAAAdxsAAC8MAAA2HAAA1wwAAAAAAAAmAAAACAAAAP//////////MAAAABQAAAAAAAAAAAD//wAAAQAAAP//AAABAA=="/>
                </a:ext>
              </a:extLst>
            </p:cNvSpPr>
            <p:nvPr/>
          </p:nvSpPr>
          <p:spPr>
            <a:xfrm>
              <a:off x="4464685" y="1980565"/>
              <a:ext cx="121285" cy="106680"/>
            </a:xfrm>
            <a:prstGeom prst="hexagon">
              <a:avLst>
                <a:gd name="adj" fmla="val 24519"/>
                <a:gd name="vf" fmla="val 115470"/>
              </a:avLst>
            </a:prstGeom>
            <a:solidFill>
              <a:srgbClr val="FFFFFF"/>
            </a:solidFill>
            <a:ln w="12700" cap="flat" cmpd="sng" algn="ctr">
              <a:solidFill>
                <a:srgbClr val="4471C4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6" name="Freeform 36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AAAAARHHEAP///wgAAAAAAAAAAAAAAAAAAAAAAAAAAAAAAAAAAAAAeAAAAAEAAABAAAAAAAAAAAAAAABaAAAAAAAAAAAAAAAAAAAAAAAAAAAAAAAAAAAAAAAAAAAAAAAAAAAAAAAAAAAAAAAAAAAAAAAAAAAAAAAAAAAAAAAAAAAAAAAAAAAAFAAAADwAAAABAAAAAAAAAERxx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0bKj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HEAP///wEAAAAAAAAAAAAAAAAAAAAAAAAAAAAAAAAAAAAAAAAAAERxxAB/f38A5+bmA8zMzADAwP8Af39/AAAAAAAAAAAAAAAAAAAAAAAAAAAAIQAAABgAAAAUAAAAXRgAADQHAADAHgAAzAwAAAAAAAAmAAAACAAAAP//////////MAAAABQAAAAAAAAAAAD//wAAAQAAAP//AAABAA=="/>
                </a:ext>
              </a:extLst>
            </p:cNvSpPr>
            <p:nvPr/>
          </p:nvSpPr>
          <p:spPr>
            <a:xfrm>
              <a:off x="3960495" y="1170940"/>
              <a:ext cx="1038225" cy="909320"/>
            </a:xfrm>
            <a:custGeom>
              <a:avLst/>
              <a:gdLst/>
              <a:ahLst/>
              <a:cxnLst/>
              <a:rect l="0" t="0" r="1038225" b="909320"/>
              <a:pathLst>
                <a:path w="1038225" h="909320">
                  <a:moveTo>
                    <a:pt x="0" y="454660"/>
                  </a:moveTo>
                  <a:lnTo>
                    <a:pt x="222881" y="0"/>
                  </a:lnTo>
                  <a:lnTo>
                    <a:pt x="815343" y="0"/>
                  </a:lnTo>
                  <a:lnTo>
                    <a:pt x="1038225" y="454660"/>
                  </a:lnTo>
                  <a:lnTo>
                    <a:pt x="815343" y="909320"/>
                  </a:lnTo>
                  <a:lnTo>
                    <a:pt x="222881" y="909320"/>
                  </a:lnTo>
                  <a:lnTo>
                    <a:pt x="0" y="454660"/>
                  </a:lnTo>
                  <a:close/>
                </a:path>
              </a:pathLst>
            </a:custGeom>
            <a:solidFill>
              <a:srgbClr val="4471C4"/>
            </a:solidFill>
            <a:ln w="12700" cap="flat" cmpd="sng" algn="ctr">
              <a:solidFill>
                <a:srgbClr val="4471C4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585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1400" cap="none" dirty="0" err="1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Т</a:t>
              </a:r>
              <a:r>
                <a:rPr lang="ru-ru" sz="1400" cap="none" baseline="-24000" dirty="0" err="1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макс</a:t>
              </a:r>
              <a:r>
                <a:rPr lang="ru-ru" sz="1400" cap="none" baseline="-24000" dirty="0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 (</a:t>
              </a:r>
              <a:r>
                <a:rPr lang="ru-ru" sz="1400" cap="none" dirty="0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°C</a:t>
              </a:r>
              <a:r>
                <a:rPr lang="ru-ru" sz="1400" cap="none" baseline="-24000" dirty="0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) </a:t>
              </a:r>
              <a:endParaRPr lang="ru-ru" sz="1400" cap="none" dirty="0"/>
            </a:p>
          </p:txBody>
        </p:sp>
        <p:sp>
          <p:nvSpPr>
            <p:cNvPr id="5" name="Freeform 40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AAAAARHHEAP///wgAAAAAAAAAAAAAAAAAAAAAAAAAAAAAAAAAAAAAeAAAAAEAAABAAAAAAAAAAAAAAABaAAAAAAAAAAAAAAAAAAAAAAAAAAAAAAAAAAAAAAAAAAAAAAAAAAAAAAAAAAAAAAAAAAAAAAAAAAAAAAAAAAAAAAAAAAAAAAAAAAAAFAAAADwAAAABAAAAAAAAAERxxA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cES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HEAP///wEAAAAAAAAAAAAAAAAAAAAAAAAAAAAAAAAAAAAAAAAAAERxxAB/f38A5+bmA8zMzADAwP8Af39/AAAAAAAAAAAAAAAAAAAAAAAAAAAAIQAAABgAAAAUAAAAZRYAABEOAADIHAAAqRMAAAAAAAAmAAAACAAAAP//////////MAAAABQAAAAAAAAAAAD//wAAAQAAAP//AAABAA=="/>
                </a:ext>
              </a:extLst>
            </p:cNvSpPr>
            <p:nvPr/>
          </p:nvSpPr>
          <p:spPr>
            <a:xfrm>
              <a:off x="3640455" y="2286635"/>
              <a:ext cx="1038225" cy="909320"/>
            </a:xfrm>
            <a:custGeom>
              <a:avLst/>
              <a:gdLst/>
              <a:ahLst/>
              <a:cxnLst/>
              <a:rect l="0" t="0" r="1038225" b="909320"/>
              <a:pathLst>
                <a:path w="1038225" h="909320">
                  <a:moveTo>
                    <a:pt x="0" y="454660"/>
                  </a:moveTo>
                  <a:lnTo>
                    <a:pt x="222881" y="0"/>
                  </a:lnTo>
                  <a:lnTo>
                    <a:pt x="815343" y="0"/>
                  </a:lnTo>
                  <a:lnTo>
                    <a:pt x="1038225" y="454660"/>
                  </a:lnTo>
                  <a:lnTo>
                    <a:pt x="815343" y="909320"/>
                  </a:lnTo>
                  <a:lnTo>
                    <a:pt x="222881" y="909320"/>
                  </a:lnTo>
                  <a:lnTo>
                    <a:pt x="0" y="454660"/>
                  </a:lnTo>
                  <a:close/>
                </a:path>
              </a:pathLst>
            </a:custGeom>
            <a:solidFill>
              <a:srgbClr val="4471C4"/>
            </a:solidFill>
            <a:ln w="12700" cap="flat" cmpd="sng" algn="ctr">
              <a:solidFill>
                <a:srgbClr val="4471C4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335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800" kern="400000" cap="none" dirty="0">
                  <a:latin typeface="Times New Roman" pitchFamily="1" charset="-52"/>
                  <a:ea typeface="Calibri" pitchFamily="2" charset="-52"/>
                  <a:cs typeface="Calibri" pitchFamily="2" charset="-52"/>
                </a:rPr>
                <a:t>Скорость и направление ветра (м/с). </a:t>
              </a:r>
              <a:endParaRPr lang="ru-ru" sz="800" kern="400000" cap="none" dirty="0"/>
            </a:p>
          </p:txBody>
        </p:sp>
      </p:grpSp>
      <p:sp>
        <p:nvSpPr>
          <p:cNvPr id="16" name="TextBox 5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2gkAAP4DAACWJQAA4wUAABAAAAAmAAAACAAAAP//////////MAAAABQAAAAAAAAAAAD//wAAAQAAAP//AAABAA=="/>
              </a:ext>
            </a:extLst>
          </p:cNvSpPr>
          <p:nvPr/>
        </p:nvSpPr>
        <p:spPr>
          <a:xfrm>
            <a:off x="1218075" y="444886"/>
            <a:ext cx="5070965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/>
            </a:pPr>
            <a:r>
              <a:rPr lang="ru-ru" sz="1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параметры данных окружающей среды</a:t>
            </a:r>
          </a:p>
        </p:txBody>
      </p:sp>
      <p:pic>
        <p:nvPicPr>
          <p:cNvPr id="17" name="Graphic 56" descr="Partial sun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FPVPY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McAACeCgAA7iEAALgPAAAQ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5665" y="1725930"/>
            <a:ext cx="829945" cy="82931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8" name="Group 58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FPVPYxMAAAAlAAAAAQAAAA8BAAAAkAAAAEgAAACQAAAASAAAAAAAAAAAAAAAAAAAABcAAAAUAAAAAAAAAAAAAAD/fwAA/38AAAAAAAAJAAAABAAAAGAEAwAfAAAAVAAAAAAAAAAAAAAAAAAAAAAAAAAAAAAAAAAAAAAAAAAAAAAAAAAAAAAAAAAAAAAAAAAAAAAAAAAAAAAAAAAAAAAAAAAAAAAAAAAAAAAAAAAAAAAAAAAAACEAAAAYAAAAFAAAAMwoAACmBAAA10QAANcXAAAQAAAAJgAAAAgAAAD/////AAAAAA=="/>
              </a:ext>
            </a:extLst>
          </p:cNvGrpSpPr>
          <p:nvPr/>
        </p:nvGrpSpPr>
        <p:grpSpPr>
          <a:xfrm>
            <a:off x="6631940" y="755650"/>
            <a:ext cx="4558665" cy="3119755"/>
            <a:chOff x="6631940" y="755650"/>
            <a:chExt cx="4558665" cy="3119755"/>
          </a:xfrm>
        </p:grpSpPr>
        <p:sp>
          <p:nvSpPr>
            <p:cNvPr id="29" name="Freeform 59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YALgA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4igAANgNAABELwAAcBMAAAAAAAAmAAAACAAAAP//////////MAAAABQAAAAAAAAAAAD//wAAAQAAAP//AAABAA=="/>
                </a:ext>
              </a:extLst>
            </p:cNvSpPr>
            <p:nvPr/>
          </p:nvSpPr>
          <p:spPr>
            <a:xfrm>
              <a:off x="6645910" y="2250440"/>
              <a:ext cx="1037590" cy="909320"/>
            </a:xfrm>
            <a:custGeom>
              <a:avLst/>
              <a:gdLst/>
              <a:ahLst/>
              <a:cxnLst/>
              <a:rect l="0" t="0" r="1037590" b="909320"/>
              <a:pathLst>
                <a:path w="1037590" h="909320">
                  <a:moveTo>
                    <a:pt x="0" y="454660"/>
                  </a:moveTo>
                  <a:lnTo>
                    <a:pt x="222746" y="0"/>
                  </a:lnTo>
                  <a:lnTo>
                    <a:pt x="814844" y="0"/>
                  </a:lnTo>
                  <a:lnTo>
                    <a:pt x="1037590" y="454660"/>
                  </a:lnTo>
                  <a:lnTo>
                    <a:pt x="814844" y="909320"/>
                  </a:lnTo>
                  <a:lnTo>
                    <a:pt x="222746" y="909320"/>
                  </a:lnTo>
                  <a:lnTo>
                    <a:pt x="0" y="4546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F18C58"/>
                </a:gs>
                <a:gs pos="50000">
                  <a:srgbClr val="F87A27"/>
                </a:gs>
                <a:gs pos="100000">
                  <a:srgbClr val="E56C1B"/>
                </a:gs>
              </a:gsLst>
              <a:lin ang="5400000" scaled="0"/>
              <a:tileRect/>
            </a:gradFill>
            <a:ln w="6350" cap="flat" cmpd="sng" algn="ctr">
              <a:solidFill>
                <a:schemeClr val="accent2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algn="ctr"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 dirty="0">
                  <a:latin typeface="Times" charset="0"/>
                  <a:ea typeface="Calibri" pitchFamily="2" charset="-52"/>
                  <a:cs typeface="Calibri" pitchFamily="2" charset="-52"/>
                </a:rPr>
                <a:t>Название </a:t>
              </a:r>
            </a:p>
            <a:p>
              <a:pPr algn="ctr"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 dirty="0">
                  <a:latin typeface="Times" charset="0"/>
                  <a:ea typeface="Calibri" pitchFamily="2" charset="-52"/>
                  <a:cs typeface="Calibri" pitchFamily="2" charset="-52"/>
                </a:rPr>
                <a:t>протравителей семян</a:t>
              </a:r>
            </a:p>
          </p:txBody>
        </p:sp>
        <p:sp>
          <p:nvSpPr>
            <p:cNvPr id="28" name="Freeform 61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siAAA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vC4AAIILAAAeNQAAGxEAAAAAAAAmAAAACAAAAP//////////MAAAABQAAAAAAAAAAAD//wAAAQAAAP//AAABAA=="/>
                </a:ext>
              </a:extLst>
            </p:cNvSpPr>
            <p:nvPr/>
          </p:nvSpPr>
          <p:spPr>
            <a:xfrm>
              <a:off x="7597140" y="1870710"/>
              <a:ext cx="1037590" cy="909955"/>
            </a:xfrm>
            <a:custGeom>
              <a:avLst/>
              <a:gdLst/>
              <a:ahLst/>
              <a:cxnLst/>
              <a:rect l="0" t="0" r="1037590" b="909955"/>
              <a:pathLst>
                <a:path w="1037590" h="909955">
                  <a:moveTo>
                    <a:pt x="0" y="454977"/>
                  </a:moveTo>
                  <a:lnTo>
                    <a:pt x="222746" y="0"/>
                  </a:lnTo>
                  <a:lnTo>
                    <a:pt x="814844" y="0"/>
                  </a:lnTo>
                  <a:lnTo>
                    <a:pt x="1037590" y="454977"/>
                  </a:lnTo>
                  <a:lnTo>
                    <a:pt x="814844" y="909955"/>
                  </a:lnTo>
                  <a:lnTo>
                    <a:pt x="222746" y="909955"/>
                  </a:lnTo>
                  <a:lnTo>
                    <a:pt x="0" y="45497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F18C58"/>
                </a:gs>
                <a:gs pos="50000">
                  <a:srgbClr val="F87A27"/>
                </a:gs>
                <a:gs pos="100000">
                  <a:srgbClr val="E56C1B"/>
                </a:gs>
              </a:gsLst>
              <a:lin ang="5400000" scaled="0"/>
              <a:tileRect/>
            </a:gradFill>
            <a:ln w="6350" cap="flat" cmpd="sng" algn="ctr">
              <a:solidFill>
                <a:schemeClr val="accent2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algn="ctr"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>
                  <a:latin typeface="Times" charset="0"/>
                  <a:ea typeface="Calibri" pitchFamily="2" charset="-52"/>
                  <a:cs typeface="Calibri" pitchFamily="2" charset="-52"/>
                </a:rPr>
                <a:t>Фаза</a:t>
              </a:r>
            </a:p>
            <a:p>
              <a:pPr algn="ctr"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>
                  <a:latin typeface="Times" charset="0"/>
                  <a:ea typeface="Calibri" pitchFamily="2" charset="-52"/>
                  <a:cs typeface="Calibri" pitchFamily="2" charset="-52"/>
                </a:rPr>
                <a:t>развития</a:t>
              </a:r>
            </a:p>
          </p:txBody>
        </p:sp>
        <p:sp>
          <p:nvSpPr>
            <p:cNvPr id="27" name="Freeform 63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zCgAALQGAAAvLwAATAwAAAAAAAAmAAAACAAAAP//////////MAAAABQAAAAAAAAAAAD//wAAAQAAAP//AAABAA=="/>
                </a:ext>
              </a:extLst>
            </p:cNvSpPr>
            <p:nvPr/>
          </p:nvSpPr>
          <p:spPr>
            <a:xfrm>
              <a:off x="6631940" y="1089660"/>
              <a:ext cx="1038225" cy="909320"/>
            </a:xfrm>
            <a:custGeom>
              <a:avLst/>
              <a:gdLst/>
              <a:ahLst/>
              <a:cxnLst/>
              <a:rect l="0" t="0" r="1038225" b="909320"/>
              <a:pathLst>
                <a:path w="1038225" h="909320">
                  <a:moveTo>
                    <a:pt x="0" y="454660"/>
                  </a:moveTo>
                  <a:lnTo>
                    <a:pt x="222881" y="0"/>
                  </a:lnTo>
                  <a:lnTo>
                    <a:pt x="815343" y="0"/>
                  </a:lnTo>
                  <a:lnTo>
                    <a:pt x="1038225" y="454660"/>
                  </a:lnTo>
                  <a:lnTo>
                    <a:pt x="815343" y="909320"/>
                  </a:lnTo>
                  <a:lnTo>
                    <a:pt x="222881" y="909320"/>
                  </a:lnTo>
                  <a:lnTo>
                    <a:pt x="0" y="4546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F18C58"/>
                </a:gs>
                <a:gs pos="50000">
                  <a:srgbClr val="F87A27"/>
                </a:gs>
                <a:gs pos="100000">
                  <a:srgbClr val="E56C1B"/>
                </a:gs>
              </a:gsLst>
              <a:lin ang="5400000" scaled="0"/>
              <a:tileRect/>
            </a:gradFill>
            <a:ln w="6350" cap="flat" cmpd="sng" algn="ctr">
              <a:solidFill>
                <a:schemeClr val="accent2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>
                  <a:latin typeface="Times" charset="0"/>
                  <a:ea typeface="Calibri" pitchFamily="2" charset="-52"/>
                  <a:cs typeface="Calibri" pitchFamily="2" charset="-52"/>
                </a:rPr>
                <a:t>Координаты, точки местоположения хозяйства</a:t>
              </a:r>
              <a:endParaRPr lang="ru-ru" sz="1000" kern="400000" cap="none">
                <a:latin typeface="Times" charset="0"/>
                <a:ea typeface="Calibri" pitchFamily="2" charset="-52"/>
                <a:cs typeface="Calibri" pitchFamily="2" charset="-52"/>
              </a:endParaRPr>
            </a:p>
          </p:txBody>
        </p:sp>
        <p:sp>
          <p:nvSpPr>
            <p:cNvPr id="26" name="Freeform 65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qTAAAKYEAAAMNwAAPgoAAAAAAAAmAAAACAAAAP//////////MAAAABQAAAAAAAAAAAD//wAAAQAAAP//AAABAA=="/>
                </a:ext>
              </a:extLst>
            </p:cNvSpPr>
            <p:nvPr/>
          </p:nvSpPr>
          <p:spPr>
            <a:xfrm>
              <a:off x="7910195" y="755650"/>
              <a:ext cx="1038225" cy="909320"/>
            </a:xfrm>
            <a:custGeom>
              <a:avLst/>
              <a:gdLst/>
              <a:ahLst/>
              <a:cxnLst/>
              <a:rect l="0" t="0" r="1038225" b="909320"/>
              <a:pathLst>
                <a:path w="1038225" h="909320">
                  <a:moveTo>
                    <a:pt x="0" y="454660"/>
                  </a:moveTo>
                  <a:lnTo>
                    <a:pt x="222881" y="0"/>
                  </a:lnTo>
                  <a:lnTo>
                    <a:pt x="815343" y="0"/>
                  </a:lnTo>
                  <a:lnTo>
                    <a:pt x="1038225" y="454660"/>
                  </a:lnTo>
                  <a:lnTo>
                    <a:pt x="815343" y="909320"/>
                  </a:lnTo>
                  <a:lnTo>
                    <a:pt x="222881" y="909320"/>
                  </a:lnTo>
                  <a:lnTo>
                    <a:pt x="0" y="4546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F18C58"/>
                </a:gs>
                <a:gs pos="50000">
                  <a:srgbClr val="F87A27"/>
                </a:gs>
                <a:gs pos="100000">
                  <a:srgbClr val="E56C1B"/>
                </a:gs>
              </a:gsLst>
              <a:lin ang="5400000" scaled="0"/>
              <a:tileRect/>
            </a:gradFill>
            <a:ln w="6350" cap="flat" cmpd="sng" algn="ctr">
              <a:solidFill>
                <a:schemeClr val="accent2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>
                  <a:latin typeface="Times" charset="0"/>
                  <a:ea typeface="Calibri" pitchFamily="2" charset="-52"/>
                  <a:cs typeface="Calibri" pitchFamily="2" charset="-52"/>
                </a:rPr>
                <a:t>Культура</a:t>
              </a:r>
              <a:endParaRPr lang="ru-ru" sz="1000" kern="400000" cap="none">
                <a:latin typeface="Times" charset="0"/>
                <a:ea typeface="Calibri" pitchFamily="2" charset="-52"/>
                <a:cs typeface="Calibri" pitchFamily="2" charset="-52"/>
              </a:endParaRPr>
            </a:p>
          </p:txBody>
        </p:sp>
        <p:sp>
          <p:nvSpPr>
            <p:cNvPr id="25" name="Hexagon 66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bAAAAA0AAAAAkAAAAEgAAACQAAAASAAAAAAAAAAAAAAAAAAAAAEAAABQAAAAiuOtGH4y4j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ZTkAACEKAAAjOgAAyAoAAAAAAAAmAAAACAAAAP//////////MAAAABQAAAAAAAAAAAD//wAAAQAAAP//AAABAA=="/>
                </a:ext>
              </a:extLst>
            </p:cNvSpPr>
            <p:nvPr/>
          </p:nvSpPr>
          <p:spPr>
            <a:xfrm>
              <a:off x="9330055" y="1646555"/>
              <a:ext cx="120650" cy="106045"/>
            </a:xfrm>
            <a:prstGeom prst="hexagon">
              <a:avLst>
                <a:gd name="adj" fmla="val 24537"/>
                <a:gd name="vf" fmla="val 115470"/>
              </a:avLst>
            </a:prstGeom>
            <a:gradFill flip="none" rotWithShape="0">
              <a:gsLst>
                <a:gs pos="0">
                  <a:srgbClr val="F18C58"/>
                </a:gs>
                <a:gs pos="50000">
                  <a:srgbClr val="F87A27"/>
                </a:gs>
                <a:gs pos="100000">
                  <a:srgbClr val="E56C1B"/>
                </a:gs>
              </a:gsLst>
              <a:lin ang="5400000" scaled="0"/>
              <a:tileRect/>
            </a:gradFill>
            <a:ln w="6350" cap="flat" cmpd="sng" algn="ctr">
              <a:solidFill>
                <a:schemeClr val="accent2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24" name="Hexagon 67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bAAAAA0AAAAAkAAAAEgAAACQAAAASAAAAAAAAAAAAAAAAAAAAAEAAABQAAAAHxxn0oUy4j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nDoAAOUKAABaOwAAjQsAAAAAAAAmAAAACAAAAP//////////MAAAABQAAAAAAAAAAAD//wAAAQAAAP//AAABAA=="/>
                </a:ext>
              </a:extLst>
            </p:cNvSpPr>
            <p:nvPr/>
          </p:nvSpPr>
          <p:spPr>
            <a:xfrm>
              <a:off x="9527540" y="1771015"/>
              <a:ext cx="120650" cy="106680"/>
            </a:xfrm>
            <a:prstGeom prst="hexagon">
              <a:avLst>
                <a:gd name="adj" fmla="val 24391"/>
                <a:gd name="vf" fmla="val 115470"/>
              </a:avLst>
            </a:prstGeom>
            <a:gradFill flip="none" rotWithShape="0">
              <a:gsLst>
                <a:gs pos="0">
                  <a:srgbClr val="F18C58"/>
                </a:gs>
                <a:gs pos="50000">
                  <a:srgbClr val="F87A27"/>
                </a:gs>
                <a:gs pos="100000">
                  <a:srgbClr val="E56C1B"/>
                </a:gs>
              </a:gsLst>
              <a:lin ang="5400000" scaled="0"/>
              <a:tileRect/>
            </a:gradFill>
            <a:ln w="6350" cap="flat" cmpd="sng" algn="ctr">
              <a:solidFill>
                <a:schemeClr val="accent2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23" name="Freeform 68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gjcAAOoFAADlPQAAggsAAAAAAAAmAAAACAAAAP//////////MAAAABQAAAAAAAAAAAD//wAAAQAAAP//AAABAA=="/>
                </a:ext>
              </a:extLst>
            </p:cNvSpPr>
            <p:nvPr/>
          </p:nvSpPr>
          <p:spPr>
            <a:xfrm>
              <a:off x="9023350" y="961390"/>
              <a:ext cx="1038225" cy="909320"/>
            </a:xfrm>
            <a:custGeom>
              <a:avLst/>
              <a:gdLst/>
              <a:ahLst/>
              <a:cxnLst/>
              <a:rect l="0" t="0" r="1038225" b="909320"/>
              <a:pathLst>
                <a:path w="1038225" h="909320">
                  <a:moveTo>
                    <a:pt x="0" y="454660"/>
                  </a:moveTo>
                  <a:lnTo>
                    <a:pt x="222881" y="0"/>
                  </a:lnTo>
                  <a:lnTo>
                    <a:pt x="815343" y="0"/>
                  </a:lnTo>
                  <a:lnTo>
                    <a:pt x="1038225" y="454660"/>
                  </a:lnTo>
                  <a:lnTo>
                    <a:pt x="815343" y="909320"/>
                  </a:lnTo>
                  <a:lnTo>
                    <a:pt x="222881" y="909320"/>
                  </a:lnTo>
                  <a:lnTo>
                    <a:pt x="0" y="4546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F18C58"/>
                </a:gs>
                <a:gs pos="50000">
                  <a:srgbClr val="F87A27"/>
                </a:gs>
                <a:gs pos="100000">
                  <a:srgbClr val="E56C1B"/>
                </a:gs>
              </a:gsLst>
              <a:lin ang="5400000" scaled="0"/>
              <a:tileRect/>
            </a:gradFill>
            <a:ln w="6350" cap="flat" cmpd="sng" algn="ctr">
              <a:solidFill>
                <a:schemeClr val="accent2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>
                  <a:latin typeface="Times" charset="0"/>
                  <a:ea typeface="Calibri" pitchFamily="2" charset="-52"/>
                  <a:cs typeface="Calibri" pitchFamily="2" charset="-52"/>
                </a:rPr>
                <a:t>Cорт</a:t>
              </a:r>
              <a:endParaRPr lang="ru-ru" sz="1000" kern="400000" cap="none">
                <a:latin typeface="Times" charset="0"/>
                <a:ea typeface="Calibri" pitchFamily="2" charset="-52"/>
                <a:cs typeface="Calibri" pitchFamily="2" charset="-52"/>
              </a:endParaRPr>
            </a:p>
          </p:txBody>
        </p:sp>
        <p:sp>
          <p:nvSpPr>
            <p:cNvPr id="22" name="Freeform 69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4jwAAPkOAABEQwAAkBQAAAAAAAAmAAAACAAAAP//////////MAAAABQAAAAAAAAAAAD//wAAAQAAAP//AAABAA=="/>
                </a:ext>
              </a:extLst>
            </p:cNvSpPr>
            <p:nvPr/>
          </p:nvSpPr>
          <p:spPr>
            <a:xfrm>
              <a:off x="9897110" y="2433955"/>
              <a:ext cx="1037590" cy="908685"/>
            </a:xfrm>
            <a:custGeom>
              <a:avLst/>
              <a:gdLst/>
              <a:ahLst/>
              <a:cxnLst/>
              <a:rect l="0" t="0" r="1037590" b="908685"/>
              <a:pathLst>
                <a:path w="1037590" h="908685">
                  <a:moveTo>
                    <a:pt x="0" y="454342"/>
                  </a:moveTo>
                  <a:lnTo>
                    <a:pt x="222746" y="0"/>
                  </a:lnTo>
                  <a:lnTo>
                    <a:pt x="814844" y="0"/>
                  </a:lnTo>
                  <a:lnTo>
                    <a:pt x="1037590" y="454342"/>
                  </a:lnTo>
                  <a:lnTo>
                    <a:pt x="814844" y="908685"/>
                  </a:lnTo>
                  <a:lnTo>
                    <a:pt x="222746" y="908685"/>
                  </a:lnTo>
                  <a:lnTo>
                    <a:pt x="0" y="45434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F18C58"/>
                </a:gs>
                <a:gs pos="50000">
                  <a:srgbClr val="F87A27"/>
                </a:gs>
                <a:gs pos="100000">
                  <a:srgbClr val="E56C1B"/>
                </a:gs>
              </a:gsLst>
              <a:lin ang="5400000" scaled="0"/>
              <a:tileRect/>
            </a:gradFill>
            <a:ln w="6350" cap="flat" cmpd="sng" algn="ctr">
              <a:solidFill>
                <a:schemeClr val="accent2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>
                  <a:latin typeface="Times" charset="0"/>
                  <a:ea typeface="Calibri" pitchFamily="2" charset="-52"/>
                  <a:cs typeface="Calibri" pitchFamily="2" charset="-52"/>
                </a:rPr>
                <a:t>ЭПВ</a:t>
              </a:r>
              <a:endParaRPr lang="ru-ru" sz="1000" kern="400000" cap="none">
                <a:latin typeface="Times" charset="0"/>
                <a:ea typeface="Calibri" pitchFamily="2" charset="-52"/>
                <a:cs typeface="Calibri" pitchFamily="2" charset="-52"/>
              </a:endParaRPr>
            </a:p>
          </p:txBody>
        </p:sp>
        <p:sp>
          <p:nvSpPr>
            <p:cNvPr id="21" name="Freeform 73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gTUAAPcMAADjOwAAjxIAAAAAAAAmAAAACAAAAP//////////MAAAABQAAAAAAAAAAAD//wAAAQAAAP//AAABAA=="/>
                </a:ext>
              </a:extLst>
            </p:cNvSpPr>
            <p:nvPr/>
          </p:nvSpPr>
          <p:spPr>
            <a:xfrm>
              <a:off x="8697595" y="2107565"/>
              <a:ext cx="1037590" cy="909320"/>
            </a:xfrm>
            <a:custGeom>
              <a:avLst/>
              <a:gdLst/>
              <a:ahLst/>
              <a:cxnLst/>
              <a:rect l="0" t="0" r="1037590" b="909320"/>
              <a:pathLst>
                <a:path w="1037590" h="909320">
                  <a:moveTo>
                    <a:pt x="0" y="454660"/>
                  </a:moveTo>
                  <a:lnTo>
                    <a:pt x="222746" y="0"/>
                  </a:lnTo>
                  <a:lnTo>
                    <a:pt x="814844" y="0"/>
                  </a:lnTo>
                  <a:lnTo>
                    <a:pt x="1037590" y="454660"/>
                  </a:lnTo>
                  <a:lnTo>
                    <a:pt x="814844" y="909320"/>
                  </a:lnTo>
                  <a:lnTo>
                    <a:pt x="222746" y="909320"/>
                  </a:lnTo>
                  <a:lnTo>
                    <a:pt x="0" y="4546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F18C58"/>
                </a:gs>
                <a:gs pos="50000">
                  <a:srgbClr val="F87A27"/>
                </a:gs>
                <a:gs pos="100000">
                  <a:srgbClr val="E56C1B"/>
                </a:gs>
              </a:gsLst>
              <a:lin ang="5400000" scaled="0"/>
              <a:tileRect/>
            </a:gradFill>
            <a:ln w="6350" cap="flat" cmpd="sng" algn="ctr">
              <a:solidFill>
                <a:schemeClr val="accent2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>
                  <a:latin typeface="Times" charset="0"/>
                  <a:ea typeface="Calibri" pitchFamily="2" charset="-52"/>
                  <a:cs typeface="Calibri" pitchFamily="2" charset="-52"/>
                </a:rPr>
                <a:t>Вредные организмы</a:t>
              </a:r>
              <a:endParaRPr lang="ru-ru" sz="1000" kern="400000" cap="none">
                <a:latin typeface="Times" charset="0"/>
                <a:ea typeface="Calibri" pitchFamily="2" charset="-52"/>
                <a:cs typeface="Calibri" pitchFamily="2" charset="-52"/>
              </a:endParaRPr>
            </a:p>
          </p:txBody>
        </p:sp>
        <p:sp>
          <p:nvSpPr>
            <p:cNvPr id="20" name="Freeform 74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dD4AAAEGAADXRAAAmQsAAAAAAAAmAAAACAAAAP//////////MAAAABQAAAAAAAAAAAD//wAAAQAAAP//AAABAA=="/>
                </a:ext>
              </a:extLst>
            </p:cNvSpPr>
            <p:nvPr/>
          </p:nvSpPr>
          <p:spPr>
            <a:xfrm>
              <a:off x="10152380" y="975995"/>
              <a:ext cx="1038225" cy="909320"/>
            </a:xfrm>
            <a:custGeom>
              <a:avLst/>
              <a:gdLst/>
              <a:ahLst/>
              <a:cxnLst/>
              <a:rect l="0" t="0" r="1038225" b="909320"/>
              <a:pathLst>
                <a:path w="1038225" h="909320">
                  <a:moveTo>
                    <a:pt x="0" y="454660"/>
                  </a:moveTo>
                  <a:lnTo>
                    <a:pt x="222881" y="0"/>
                  </a:lnTo>
                  <a:lnTo>
                    <a:pt x="815343" y="0"/>
                  </a:lnTo>
                  <a:lnTo>
                    <a:pt x="1038225" y="454660"/>
                  </a:lnTo>
                  <a:lnTo>
                    <a:pt x="815343" y="909320"/>
                  </a:lnTo>
                  <a:lnTo>
                    <a:pt x="222881" y="909320"/>
                  </a:lnTo>
                  <a:lnTo>
                    <a:pt x="0" y="4546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F18C58"/>
                </a:gs>
                <a:gs pos="50000">
                  <a:srgbClr val="F87A27"/>
                </a:gs>
                <a:gs pos="100000">
                  <a:srgbClr val="E56C1B"/>
                </a:gs>
              </a:gsLst>
              <a:lin ang="5400000" scaled="0"/>
              <a:tileRect/>
            </a:gradFill>
            <a:ln w="6350" cap="flat" cmpd="sng" algn="ctr">
              <a:solidFill>
                <a:schemeClr val="accent2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>
                  <a:latin typeface="Times" charset="0"/>
                  <a:ea typeface="Calibri" pitchFamily="2" charset="-52"/>
                  <a:cs typeface="Calibri" pitchFamily="2" charset="-52"/>
                </a:rPr>
                <a:t>Болезни,%</a:t>
              </a:r>
            </a:p>
            <a:p>
              <a:pPr marL="0" indent="0" algn="ctr" defTabSz="26670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  <a:tabLst/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>
                  <a:latin typeface="Times" charset="0"/>
                  <a:ea typeface="Calibri" pitchFamily="2" charset="-52"/>
                  <a:cs typeface="Calibri" pitchFamily="2" charset="-52"/>
                </a:rPr>
                <a:t>P, R</a:t>
              </a:r>
              <a:endParaRPr lang="ru-ru" sz="1000" kern="400000" cap="none">
                <a:latin typeface="Times" charset="0"/>
                <a:ea typeface="Calibri" pitchFamily="2" charset="-52"/>
                <a:cs typeface="Calibri" pitchFamily="2" charset="-52"/>
              </a:endParaRPr>
            </a:p>
          </p:txBody>
        </p:sp>
        <p:sp>
          <p:nvSpPr>
            <p:cNvPr id="19" name="Freeform 75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py8AAD8SAAAJNgAA1xcAAAAAAAAmAAAACAAAAP//////////MAAAABQAAAAAAAAAAAD//wAAAQAAAP//AAABAA=="/>
                </a:ext>
              </a:extLst>
            </p:cNvSpPr>
            <p:nvPr/>
          </p:nvSpPr>
          <p:spPr>
            <a:xfrm>
              <a:off x="7746365" y="2966085"/>
              <a:ext cx="1037590" cy="909320"/>
            </a:xfrm>
            <a:custGeom>
              <a:avLst/>
              <a:gdLst/>
              <a:ahLst/>
              <a:cxnLst/>
              <a:rect l="0" t="0" r="1037590" b="909320"/>
              <a:pathLst>
                <a:path w="1037590" h="909320">
                  <a:moveTo>
                    <a:pt x="0" y="454660"/>
                  </a:moveTo>
                  <a:lnTo>
                    <a:pt x="222746" y="0"/>
                  </a:lnTo>
                  <a:lnTo>
                    <a:pt x="814844" y="0"/>
                  </a:lnTo>
                  <a:lnTo>
                    <a:pt x="1037590" y="454660"/>
                  </a:lnTo>
                  <a:lnTo>
                    <a:pt x="814844" y="909320"/>
                  </a:lnTo>
                  <a:lnTo>
                    <a:pt x="222746" y="909320"/>
                  </a:lnTo>
                  <a:lnTo>
                    <a:pt x="0" y="4546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F18C58"/>
                </a:gs>
                <a:gs pos="50000">
                  <a:srgbClr val="F87A27"/>
                </a:gs>
                <a:gs pos="100000">
                  <a:srgbClr val="E56C1B"/>
                </a:gs>
              </a:gsLst>
              <a:lin ang="5400000" scaled="0"/>
              <a:tileRect/>
            </a:gradFill>
            <a:ln w="6350" cap="flat" cmpd="sng" algn="ctr">
              <a:solidFill>
                <a:schemeClr val="accent2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104775" tIns="97155" rIns="104775" bIns="97155" numCol="1" spcCol="215900" anchor="ctr"/>
            <a:lstStyle/>
            <a:p>
              <a:pPr algn="ctr">
                <a:defRPr lang="ru-ru" cap="none">
                  <a:solidFill>
                    <a:srgbClr val="FFFFFF"/>
                  </a:solidFill>
                </a:defRPr>
              </a:pPr>
              <a:r>
                <a:rPr lang="ru-ru" sz="1000" cap="none" dirty="0">
                  <a:latin typeface="Times" charset="0"/>
                  <a:ea typeface="Calibri" pitchFamily="2" charset="-52"/>
                  <a:cs typeface="Calibri" pitchFamily="2" charset="-52"/>
                </a:rPr>
                <a:t>Дата мониторинга</a:t>
              </a:r>
            </a:p>
          </p:txBody>
        </p:sp>
      </p:grpSp>
      <p:sp>
        <p:nvSpPr>
          <p:cNvPr id="30" name="TextBox 7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ygAALYDAADnQwAA7gYAABAAAAAmAAAACAAAAP//////////MAAAABQAAAAAAAAAAAD//wAAAQAAAP//AAABAA=="/>
              </a:ext>
            </a:extLst>
          </p:cNvSpPr>
          <p:nvPr/>
        </p:nvSpPr>
        <p:spPr>
          <a:xfrm>
            <a:off x="6529705" y="183253"/>
            <a:ext cx="450850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ru-ru"/>
            </a:pPr>
            <a:r>
              <a:rPr lang="ru-ru" sz="1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полевых наблюдений и многолетние данные фитосанитарных служб</a:t>
            </a:r>
          </a:p>
        </p:txBody>
      </p:sp>
      <p:cxnSp>
        <p:nvCxnSpPr>
          <p:cNvPr id="31" name="Straight Arrow Connector 77"/>
          <p:cNvCxn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DQAAAA0AAAAAkAAAAEgAAACQAAAASAAAAAAAAAAAAAAAAAAAAAEAAABQAAAAAAAAAAAA8L8AAAAAAAAAAAAAAAAAAP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MBQTQ08AAAAAQAAACMAAAAjAAAAIwAAAB4AAAAAAAAAZAAAAGQAAAAC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O19MQZ/f38A5+bmA8zMzADAwP8Af39/AAAAAAAAAAAAAAAAAAAAAAAAAAAAIQAAABgAAAAUAAAAYyYAAEAMAAB0KQAAURAAABAAAAAmAAAACAAAAP//////////MAAAABQAAAAAAAAAAAD//wAAAQAAAP//AAABAA=="/>
              </a:ext>
            </a:extLst>
          </p:cNvCxnSpPr>
          <p:nvPr/>
        </p:nvCxnSpPr>
        <p:spPr>
          <a:xfrm flipH="1">
            <a:off x="6240145" y="1991360"/>
            <a:ext cx="498475" cy="661035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32" name="TextBox 8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1QAAAPEdAACwJgAACCcAABAAAAAmAAAACAAAAP//////////MAAAABQAAAAAAAAAAAD//wAAAQAAAP//AAABAA=="/>
              </a:ext>
            </a:extLst>
          </p:cNvSpPr>
          <p:nvPr/>
        </p:nvSpPr>
        <p:spPr>
          <a:xfrm>
            <a:off x="135256" y="4867275"/>
            <a:ext cx="5795028" cy="1477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/>
            </a:pPr>
            <a:r>
              <a:rPr lang="ru-ru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представления</a:t>
            </a: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defRPr lang="ru-ru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математико-компьютерные модели развития, распространения вредителей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болезней и 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сорняков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 lang="ru-ru"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предикторы прогноза, графики, диаграммы, уравнения регрессии и корреляции, численные коэффициенты,)</a:t>
            </a:r>
          </a:p>
        </p:txBody>
      </p:sp>
      <p:sp>
        <p:nvSpPr>
          <p:cNvPr id="33" name="TextBox 8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tiUAABoeAAAASwAAfCUAABAAAAAmAAAACAAAAP//////////MAAAABQAAAAAAAAAAAD//wAAAQAAAP//AAABAA=="/>
              </a:ext>
            </a:extLst>
          </p:cNvSpPr>
          <p:nvPr/>
        </p:nvSpPr>
        <p:spPr>
          <a:xfrm>
            <a:off x="6130290" y="4893310"/>
            <a:ext cx="6061710" cy="1200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just">
              <a:defRPr lang="ru-ru"/>
            </a:pPr>
            <a:r>
              <a:rPr lang="ru-ru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defRPr lang="ru-ru"/>
            </a:pPr>
            <a:r>
              <a:rPr lang="ru-ru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Прогнозируемый показатель развития и распространения вредных организмов на будущий год или сезон, представленный в веб-приложении (сайте) в виде калькулятора или симулятора.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91"/>
          <p:cNvCxnSpPr>
            <a:stCxn id="2" idx="3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DQAAAA0AAAAAkAAAAEgAAACQAAAASAAAAAAAAAAAAAAAAAAAAAEAAABQAAAAAAAAAAAA8L8AAAAAAAAAAAAAAAAAAP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HCtRwA8AAAAAQAAACMAAAAjAAAAIwAAAB4AAAAAAAAAZAAAAGQAAAAC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QEI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HCtRwB/f38A5+bmA8zMzADAwP8Af39/AAAAAAAAAAAAAAAAAAAAAAAAAAAAIQAAABgAAAAUAAAADA8AAJsaAABjIAAAoh4AABAAAAAmAAAACAAAAP//////////MAAAABQAAAAAAAAAAAD//wAAAQAAAP//AAABAA=="/>
              </a:ext>
            </a:extLst>
          </p:cNvCxnSpPr>
          <p:nvPr/>
        </p:nvCxnSpPr>
        <p:spPr>
          <a:xfrm flipH="1">
            <a:off x="2446020" y="4324985"/>
            <a:ext cx="2818765" cy="654685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35" name="Straight Arrow Connector 93"/>
          <p:cNvCxnSpPr>
            <a:stCxn id="2" idx="5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DQAAAA0AAAAAkAAAAEgAAACQAAAASAAAAAAAAAAAAAAAAAAAAAEAAABQAAAAAAAAAAAA8L8AAAAAAAAAAAAAAAAAAP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HCtRwA8AAAAAQAAACMAAAAjAAAAIwAAAB4AAAAAAAAAZAAAAGQAAAAC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oEN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HCtRwB/f38A5+bmA8zMzADAwP8Af39/AAAAAAAAAAAAAAAAAAAAAAAAAAAAIQAAABgAAAAUAAAA1ygAAJsaAACBNQAAqh8AABAAAAAmAAAACAAAAP//////////MAAAABQAAAAAAAAAAAD//wAAAQAAAP//AAABAA=="/>
              </a:ext>
            </a:extLst>
          </p:cNvCxnSpPr>
          <p:nvPr/>
        </p:nvCxnSpPr>
        <p:spPr>
          <a:xfrm>
            <a:off x="6638925" y="4324985"/>
            <a:ext cx="2058670" cy="822325"/>
          </a:xfrm>
          <a:prstGeom prst="straightConnector1">
            <a:avLst/>
          </a:prstGeom>
          <a:noFill/>
          <a:ln w="38100" cap="flat" cmpd="sng" algn="ctr">
            <a:solidFill>
              <a:srgbClr val="70AD47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36" name="Freeform 75">
            <a:extLst>
              <a:ext uri="{FF2B5EF4-FFF2-40B4-BE49-F238E27FC236}">
                <a16:creationId xmlns:a16="http://schemas.microsoft.com/office/drawing/2014/main" id="{74061769-310F-3F6C-6D9A-27EBAC23379F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py8AAD8SAAAJNgAA1xcAAAAAAAAmAAAACAAAAP//////////MAAAABQAAAAAAAAAAAD//wAAAQAAAP//AAABAA=="/>
              </a:ext>
            </a:extLst>
          </p:cNvSpPr>
          <p:nvPr/>
        </p:nvSpPr>
        <p:spPr>
          <a:xfrm>
            <a:off x="8892540" y="3125470"/>
            <a:ext cx="1037590" cy="909320"/>
          </a:xfrm>
          <a:custGeom>
            <a:avLst/>
            <a:gdLst/>
            <a:ahLst/>
            <a:cxnLst/>
            <a:rect l="0" t="0" r="1037590" b="909320"/>
            <a:pathLst>
              <a:path w="1037590" h="909320">
                <a:moveTo>
                  <a:pt x="0" y="454660"/>
                </a:moveTo>
                <a:lnTo>
                  <a:pt x="222746" y="0"/>
                </a:lnTo>
                <a:lnTo>
                  <a:pt x="814844" y="0"/>
                </a:lnTo>
                <a:lnTo>
                  <a:pt x="1037590" y="454660"/>
                </a:lnTo>
                <a:lnTo>
                  <a:pt x="814844" y="909320"/>
                </a:lnTo>
                <a:lnTo>
                  <a:pt x="222746" y="909320"/>
                </a:lnTo>
                <a:lnTo>
                  <a:pt x="0" y="454660"/>
                </a:lnTo>
                <a:close/>
              </a:path>
            </a:pathLst>
          </a:custGeom>
          <a:gradFill flip="none" rotWithShape="0">
            <a:gsLst>
              <a:gs pos="0">
                <a:srgbClr val="F18C58"/>
              </a:gs>
              <a:gs pos="50000">
                <a:srgbClr val="F87A27"/>
              </a:gs>
              <a:gs pos="100000">
                <a:srgbClr val="E56C1B"/>
              </a:gs>
            </a:gsLst>
            <a:lin ang="5400000" scaled="0"/>
            <a:tileRect/>
          </a:gradFill>
          <a:ln w="6350" cap="flat" cmpd="sng" algn="ctr">
            <a:solidFill>
              <a:schemeClr val="accent2"/>
            </a:solidFill>
            <a:prstDash val="solid"/>
            <a:headEnd type="none"/>
            <a:tailEnd type="none"/>
          </a:ln>
          <a:effectLst/>
        </p:spPr>
        <p:txBody>
          <a:bodyPr vert="horz" wrap="square" lIns="104775" tIns="97155" rIns="104775" bIns="97155" numCol="1" spcCol="215900" anchor="ctr"/>
          <a:lstStyle/>
          <a:p>
            <a:pPr algn="ctr">
              <a:defRPr lang="ru-ru" cap="none">
                <a:solidFill>
                  <a:srgbClr val="FFFFFF"/>
                </a:solidFill>
              </a:defRPr>
            </a:pPr>
            <a:r>
              <a:rPr lang="ru-ru" sz="1000" cap="none" dirty="0">
                <a:latin typeface="Times" charset="0"/>
                <a:ea typeface="Calibri" pitchFamily="2" charset="-52"/>
                <a:cs typeface="Calibri" pitchFamily="2" charset="-52"/>
              </a:rPr>
              <a:t>Многолетние данные по численности ВО</a:t>
            </a:r>
          </a:p>
        </p:txBody>
      </p:sp>
      <p:sp>
        <p:nvSpPr>
          <p:cNvPr id="37" name="Freeform 75">
            <a:extLst>
              <a:ext uri="{FF2B5EF4-FFF2-40B4-BE49-F238E27FC236}">
                <a16:creationId xmlns:a16="http://schemas.microsoft.com/office/drawing/2014/main" id="{8FD3117D-2F1F-0F4A-D64F-3D3AD93DF50E}"/>
              </a:ext>
            </a:extLst>
          </p:cNvPr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CwAAAA0AAAAApQAAAJkAAAClAAAAmQAAAAAAAAABAAAAAAAAAAEAAABQAAAAAAAAAAAA4D8AAAAAAADgPwAAAAAAAOA/AAAAAAAA4D8AAAAAAADgPwAAAAAAAOA/AAAAAAAA4D8AAAAAAADgPwAAAAAAAOA/AAAAAAAA4D8CAAAAjAAAAAEAAAADAAAA8YxYAOVsGwAAAAAAAAAAAAAAAAAAAAAAAAAAAAAAAAAAAAAAeAAAAAEAAABAAAAAAAAAAGQAAAAOAQAAAAAAAAEAAAAyAAAA+HonAAAAAAAAAAAAAAAAAAAAAAAAAAAAAAAAAAAAAAAAAAAAAAAAAAAAAAAAAAAAAAAAAAAAAAAAAAAAFAAAADwAAAABAAAAAAAAAMBQTQ0K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8YxYAOVsGwD4eicAAAAAAAAAAAAAAAAAAAAAAAAAAAAAAAAAAAAAAO19MQZ/f38A5+bmA8zMzADAwP8Af39/AAAAAAAAAAAAAAAAAAAAAAAAAAAAIQAAABgAAAAUAAAApy8AAD8SAAAJNgAA1xcAAAAAAAAmAAAACAAAAP//////////MAAAABQAAAAAAAAAAAD//wAAAQAAAP//AAABAA=="/>
              </a:ext>
            </a:extLst>
          </p:cNvSpPr>
          <p:nvPr/>
        </p:nvSpPr>
        <p:spPr>
          <a:xfrm>
            <a:off x="9926320" y="3502026"/>
            <a:ext cx="1037590" cy="909320"/>
          </a:xfrm>
          <a:custGeom>
            <a:avLst/>
            <a:gdLst/>
            <a:ahLst/>
            <a:cxnLst/>
            <a:rect l="0" t="0" r="1037590" b="909320"/>
            <a:pathLst>
              <a:path w="1037590" h="909320">
                <a:moveTo>
                  <a:pt x="0" y="454660"/>
                </a:moveTo>
                <a:lnTo>
                  <a:pt x="222746" y="0"/>
                </a:lnTo>
                <a:lnTo>
                  <a:pt x="814844" y="0"/>
                </a:lnTo>
                <a:lnTo>
                  <a:pt x="1037590" y="454660"/>
                </a:lnTo>
                <a:lnTo>
                  <a:pt x="814844" y="909320"/>
                </a:lnTo>
                <a:lnTo>
                  <a:pt x="222746" y="909320"/>
                </a:lnTo>
                <a:lnTo>
                  <a:pt x="0" y="454660"/>
                </a:lnTo>
                <a:close/>
              </a:path>
            </a:pathLst>
          </a:custGeom>
          <a:gradFill flip="none" rotWithShape="0">
            <a:gsLst>
              <a:gs pos="0">
                <a:srgbClr val="F18C58"/>
              </a:gs>
              <a:gs pos="50000">
                <a:srgbClr val="F87A27"/>
              </a:gs>
              <a:gs pos="100000">
                <a:srgbClr val="E56C1B"/>
              </a:gs>
            </a:gsLst>
            <a:lin ang="5400000" scaled="0"/>
            <a:tileRect/>
          </a:gradFill>
          <a:ln w="6350" cap="flat" cmpd="sng" algn="ctr">
            <a:solidFill>
              <a:schemeClr val="accent2"/>
            </a:solidFill>
            <a:prstDash val="solid"/>
            <a:headEnd type="none"/>
            <a:tailEnd type="none"/>
          </a:ln>
          <a:effectLst/>
        </p:spPr>
        <p:txBody>
          <a:bodyPr vert="horz" wrap="square" lIns="104775" tIns="97155" rIns="104775" bIns="97155" numCol="1" spcCol="215900" anchor="ctr"/>
          <a:lstStyle/>
          <a:p>
            <a:pPr algn="ctr">
              <a:defRPr lang="ru-ru" cap="none">
                <a:solidFill>
                  <a:srgbClr val="FFFFFF"/>
                </a:solidFill>
              </a:defRPr>
            </a:pPr>
            <a:r>
              <a:rPr lang="ru-ru" sz="1000" cap="none" dirty="0">
                <a:latin typeface="Times" charset="0"/>
                <a:ea typeface="Calibri" pitchFamily="2" charset="-52"/>
                <a:cs typeface="Calibri" pitchFamily="2" charset="-52"/>
              </a:rPr>
              <a:t>Культуры предшественники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EAAAAAAAAA//8AAP///wgAAAAAAAAAAAAAAAAAAAAAAAAAAAAAAAAAAAAAeAAAAAEAAABAAAAAAAAAAAAAAABaAAAAAAAAAAAAAAAAAAAAAAAAAAAAAAAAAAAAAAAAAAAAAAAAAAAAAAAAAAAAAAAAAAAAAAAAAAAAAAAAAAAAAAAAAAAAAAAAAAAAFAAAADwAAAABAAAAAAAAADJVkQ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8AAP///wEAAAAAAAAAAAAAAAAAAAAAAAAAAAAAAAAAAAAAAAAAADJVkQB/f38A5+bmA8zMzADAwP8Af39/AAAAAAAAAAAAAAAAAAAAAAAAAAAAIQAAABgAAAAUAAAASiwAABkWAADLPgAAxhcAABAAAAAmAAAACAAAAP//////////MAAAABQAAAAAAAAAAAD//wAAAQAAAP//AAABAA=="/>
              </a:ext>
            </a:extLst>
          </p:cNvSpPr>
          <p:nvPr/>
        </p:nvSpPr>
        <p:spPr>
          <a:xfrm>
            <a:off x="7199630" y="3592195"/>
            <a:ext cx="3007995" cy="272415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ru-ru" cap="none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tangle 4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BAAAAAAAAAAEAAABQAAAAAAAAAAAA4D8AAAAAAADgPwAAAAAAAOA/AAAAAAAA4D8AAAAAAADgPwAAAAAAAOA/AAAAAAAA4D8AAAAAAADgPwAAAAAAAOA/AAAAAAAA4D8CAAAAjAAAAAEAAAAAAAAA//8AAP///wgAAAAAAAAAAAAAAAAAAAAAAAAAAAAAAAAAAAAAeAAAAAEAAABAAAAAAAAAAAAAAABaAAAAAAAAAAAAAAAAAAAAAAAAAAAAAAAAAAAAAAAAAAAAAAAAAAAAAAAAAAAAAAAAAAAAAAAAAAAAAAAAAAAAAAAAAAAAAAAAAAAAFAAAADwAAAABAAAAAAAAADJVkQ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8AAP///wEAAAAAAAAAAAAAAAAAAAAAAAAAAAAAAAAAAAAAAAAAADJVkQB/f38A5+bmA8zMzADAwP8Af39/AAAAAAAAAAAAAAAAAAAAAAAAAAAAIQAAABgAAAAUAAAACSwAAIMFAAC3PQAAMAcAABAAAAAmAAAACAAAAP//////////MAAAABQAAAAAAAAAAAD//wAAAQAAAP//AAABAA=="/>
              </a:ext>
            </a:extLst>
          </p:cNvSpPr>
          <p:nvPr/>
        </p:nvSpPr>
        <p:spPr>
          <a:xfrm>
            <a:off x="7158355" y="895985"/>
            <a:ext cx="2874010" cy="272415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ru-ru" cap="none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Oval 4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gAAAA0AAAAAkAAAAEgAAACQAAAASAAAAAAAAAABAAAAAAAAAAEAAABQAAAAAAAAAAAA8D8AAAAAAADwPwAAAAAAAOA/AAAAAAAA4D8AAAAAAADgPwAAAAAAAOA/AAAAAAAA4D8AAAAAAADgPwAAAAAAAOA/AAAAAAAA4D8CAAAAjAAAAAEAAAAAAAAAjancAP///wgAAAAAAAAAAAAAAAAAAAAAAAAAAAAAAAAAAAAAeAAAAAEAAABAAAAAAAAAAAAAAABaAAAAAAAAAAAAAAAAAAAAAAAAAAAAAAAAAAAAAAAAAAAAAAAAAAAAAAAAAAAAAAAAAAAAAAAAAAAAAAAAAAAAAAAAAAAAAAAAAAAAFAAAADwAAAABAAAAAAAAADJVkQ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ancAP///wEAAAAAAAAAAAAAAAAAAAAAAAAAAAAAAAAAAAAAAAAAADJVkQB/f38A5+bmA8zMzADAwP8Af39/AAAAAAAAAAAAAAAAAAAAAAAAAAAAIQAAABgAAAAUAAAA0xcAAAkUAABgKQAAQhoAABAAAAAmAAAACAAAAP//////////MAAAABQAAAAAAAAA/Er//wS1AAD8Sv//BLUAAA=="/>
              </a:ext>
            </a:extLst>
          </p:cNvSpPr>
          <p:nvPr/>
        </p:nvSpPr>
        <p:spPr>
          <a:xfrm>
            <a:off x="3872865" y="3256915"/>
            <a:ext cx="2853055" cy="1011555"/>
          </a:xfrm>
          <a:prstGeom prst="ellipse">
            <a:avLst/>
          </a:prstGeom>
          <a:solidFill>
            <a:srgbClr val="8DA9DC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ru-ru" cap="none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Oval 40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gAAAA0AAAAAkAAAAEgAAACQAAAASAAAAAAAAAABAAAAAAAAAAEAAABQAAAAAAAAAAAA8D8AAAAAAADwPwAAAAAAAOA/AAAAAAAA4D8AAAAAAADgPwAAAAAAAOA/AAAAAAAA4D8AAAAAAADgPwAAAAAAAOA/AAAAAAAA4D8CAAAAjAAAAAEAAAAAAAAA/9lmAP///wgAAAAAAAAAAAAAAAAAAAAAAAAAAAAAAAAAAAAAeAAAAAEAAABAAAAAAAAAAAAAAABaAAAAAAAAAAAAAAAAAAAAAAAAAAAAAAAAAAAAAAAAAAAAAAAAAAAAAAAAAAAAAAAAAAAAAAAAAAAAAAAAAAAAAAAAAAAAAAAAAAAAFAAAADwAAAABAAAAAAAAADJVkQ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lmAP///wEAAAAAAAAAAAAAAAAAAAAAAAAAAAAAAAAAAAAAAAAAADJVkQB/f38A5+bmA8zMzADAwP8Af39/AAAAAAAAAAAAAAAAAAAAAAAAAAAAIQAAABgAAAAUAAAAvwAAAAkUAABoFQAAQhoAABAAAAAmAAAACAAAAP//////////MAAAABQAAAAAAAAA/Er//wS1AAD8Sv//BLUAAA=="/>
              </a:ext>
            </a:extLst>
          </p:cNvSpPr>
          <p:nvPr/>
        </p:nvSpPr>
        <p:spPr>
          <a:xfrm>
            <a:off x="121285" y="3256915"/>
            <a:ext cx="3358515" cy="1011555"/>
          </a:xfrm>
          <a:prstGeom prst="ellipse">
            <a:avLst/>
          </a:prstGeom>
          <a:solidFill>
            <a:srgbClr val="FFD966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ru-ru" cap="none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Oval 38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gAAAA0AAAAAkAAAAEgAAACQAAAASAAAAAAAAAABAAAAAAAAAAEAAABQAAAAAAAAAAAA8D8AAAAAAADwPwAAAAAAAOA/AAAAAAAA4D8AAAAAAADgPwAAAAAAAOA/AAAAAAAA4D8AAAAAAADgPwAAAAAAAOA/AAAAAAAA4D8CAAAAjAAAAAEAAAAAAAAA/9lmAP///wgAAAAAAAAAAAAAAAAAAAAAAAAAAAAAAAAAAAAAeAAAAAEAAABAAAAAAAAAAAAAAABaAAAAAAAAAAAAAAAAAAAAAAAAAAAAAAAAAAAAAAAAAAAAAAAAAAAAAAAAAAAAAAAAAAAAAAAAAAAAAAAAAAAAAAAAAAAAAAAAAAAAFAAAADwAAAABAAAAAAAAADJVkQ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lmAP///wEAAAAAAAAAAAAAAAAAAAAAAAAAAAAAAAAAAAAAAAAAADJVkQB/f38A5+bmA8zMzADAwP8Af39/AAAAAAAAAAAAAAAAAAAAAAAAAAAAIQAAABgAAAAUAAAAixQAAIkDAAA0KQAAwgkAABAAAAAmAAAACAAAAP//////////MAAAABQAAAAAAAAA/Er//wS1AAD8Sv//BLUAAA=="/>
              </a:ext>
            </a:extLst>
          </p:cNvSpPr>
          <p:nvPr/>
        </p:nvSpPr>
        <p:spPr>
          <a:xfrm>
            <a:off x="3339465" y="574675"/>
            <a:ext cx="3358515" cy="1011555"/>
          </a:xfrm>
          <a:prstGeom prst="ellipse">
            <a:avLst/>
          </a:prstGeom>
          <a:solidFill>
            <a:srgbClr val="FFD966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ru-ru" cap="none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Oval 37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gAAAA0AAAAAkAAAAEgAAACQAAAASAAAAAAAAAABAAAAAAAAAAEAAABQAAAAAAAAAAAA8D8AAAAAAADwPwAAAAAAAOA/AAAAAAAA4D8AAAAAAADgPwAAAAAAAOA/AAAAAAAA4D8AAAAAAADgPwAAAAAAAOA/AAAAAAAA4D8CAAAAjAAAAAEAAAAAAAAAqdCOAP///wgAAAAAAAAAAAAAAAAAAAAAAAAAAAAAAAAAAAAAeAAAAAEAAABAAAAAAAAAAAAAAABaAAAAAAAAAAAAAAAAAAAAAAAAAAAAAAAAAAAAAAAAAAAAAAAAAAAAAAAAAAAAAAAAAAAAAAAAAAAAAAAAAAAAAAAAAAAAAAAAAAAAFAAAADwAAAABAAAAAAAAADJVkQAU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dCOAP///wEAAAAAAAAAAAAAAAAAAAAAAAAAAAAAAAAAAAAAAAAAADJVkQB/f38A5+bmA8zMzADAwP8Af39/AAAAAAAAAAAAAAAAAAAAAAAAAAAAIQAAABgAAAAUAAAAewAAAIkDAAAJEgAAwgkAABAAAAAmAAAACAAAAP//////////MAAAABQAAAAAAAAA/Er//wS1AAD8Sv//BLUAAA=="/>
              </a:ext>
            </a:extLst>
          </p:cNvSpPr>
          <p:nvPr/>
        </p:nvSpPr>
        <p:spPr>
          <a:xfrm>
            <a:off x="78105" y="574675"/>
            <a:ext cx="2853690" cy="1011555"/>
          </a:xfrm>
          <a:prstGeom prst="ellipse">
            <a:avLst/>
          </a:prstGeom>
          <a:solidFill>
            <a:srgbClr val="A9D08E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ru-ru" cap="none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Прямоугольник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RgAAKAVAABKLAAAKRgAABAAAAAmAAAACAAAAP//////////MAAAABQAAAAAAAAAAAD//wAAAQAAAP//AAABAA=="/>
              </a:ext>
            </a:extLst>
          </p:cNvSpPr>
          <p:nvPr/>
        </p:nvSpPr>
        <p:spPr>
          <a:xfrm>
            <a:off x="4021455" y="3515360"/>
            <a:ext cx="3178175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cap="none" dirty="0"/>
              <a:t>Фактическая урожайность</a:t>
            </a:r>
          </a:p>
        </p:txBody>
      </p:sp>
      <p:sp>
        <p:nvSpPr>
          <p:cNvPr id="11" name="Заголовок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ogEAAAIFAAAwFQAAiwcAABAAAAAmAAAACAAAAP//////////MAAAABQAAAAAAAAAAAD//wAAAQAAAP//AAABAA=="/>
              </a:ext>
            </a:extLst>
          </p:cNvSpPr>
          <p:nvPr/>
        </p:nvSpPr>
        <p:spPr>
          <a:xfrm>
            <a:off x="265430" y="814070"/>
            <a:ext cx="3178810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cap="none" dirty="0"/>
              <a:t>Эталонная урожайность</a:t>
            </a:r>
          </a:p>
        </p:txBody>
      </p:sp>
      <p:sp>
        <p:nvSpPr>
          <p:cNvPr id="12" name="Прямоугольник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MBUAAAIFAABQKwAAiwcAABAAAAAmAAAACAAAAP//////////MAAAABQAAAAAAAAAAAD//wAAAQAAAP//AAABAA=="/>
              </a:ext>
            </a:extLst>
          </p:cNvSpPr>
          <p:nvPr/>
        </p:nvSpPr>
        <p:spPr>
          <a:xfrm>
            <a:off x="3444240" y="814070"/>
            <a:ext cx="3596640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cap="none" dirty="0"/>
              <a:t>Смоделированная урожайность</a:t>
            </a:r>
          </a:p>
        </p:txBody>
      </p:sp>
      <p:sp>
        <p:nvSpPr>
          <p:cNvPr id="13" name="Заголовок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NhIAAGEFAADfEwAA6gcAABAAAAAmAAAACAAAAP//////////MAAAABQAAAAAAAAAAAD//wAAAQAAAP//AAABAA=="/>
              </a:ext>
            </a:extLst>
          </p:cNvSpPr>
          <p:nvPr/>
        </p:nvSpPr>
        <p:spPr>
          <a:xfrm>
            <a:off x="2960370" y="874395"/>
            <a:ext cx="269875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2800" b="1" cap="none"/>
              <a:t>– </a:t>
            </a:r>
          </a:p>
        </p:txBody>
      </p:sp>
      <p:sp>
        <p:nvSpPr>
          <p:cNvPr id="14" name="Прямоугольник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mBUAAPwVAABBFwAAhRgAABAAAAAmAAAACAAAAP//////////MAAAABQAAAAAAAAAAAD//wAAAQAAAP//AAABAA=="/>
              </a:ext>
            </a:extLst>
          </p:cNvSpPr>
          <p:nvPr/>
        </p:nvSpPr>
        <p:spPr>
          <a:xfrm>
            <a:off x="3510280" y="3573780"/>
            <a:ext cx="269875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2800" b="1" cap="none"/>
              <a:t>– </a:t>
            </a:r>
          </a:p>
        </p:txBody>
      </p:sp>
      <p:sp>
        <p:nvSpPr>
          <p:cNvPr id="15" name="Заголовок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SkAAIgFAAD+KgAAEQgAABAAAAAmAAAACAAAAP//////////MAAAABQAAAAAAAAAAAD//wAAAQAAAP//AAABAA=="/>
              </a:ext>
            </a:extLst>
          </p:cNvSpPr>
          <p:nvPr/>
        </p:nvSpPr>
        <p:spPr>
          <a:xfrm>
            <a:off x="6718935" y="899160"/>
            <a:ext cx="269875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2800" b="1" cap="none"/>
              <a:t>= </a:t>
            </a:r>
          </a:p>
        </p:txBody>
      </p:sp>
      <p:sp>
        <p:nvSpPr>
          <p:cNvPr id="16" name="Прямоугольник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pykAAAEWAABQKwAAihgAABAAAAAmAAAACAAAAP//////////MAAAABQAAAAAAAAAAAD//wAAAQAAAP//AAABAA=="/>
              </a:ext>
            </a:extLst>
          </p:cNvSpPr>
          <p:nvPr/>
        </p:nvSpPr>
        <p:spPr>
          <a:xfrm>
            <a:off x="6771005" y="3576955"/>
            <a:ext cx="269875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2800" b="1" cap="none"/>
              <a:t>= </a:t>
            </a:r>
          </a:p>
        </p:txBody>
      </p:sp>
      <p:sp>
        <p:nvSpPr>
          <p:cNvPr id="17" name="Заголовок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SwAAAIFAACXPwAAiwcAABAAAAAmAAAACAAAAP//////////MAAAABQAAAAAAAAAAAD//wAAAQAAAP//AAABAA=="/>
              </a:ext>
            </a:extLst>
          </p:cNvSpPr>
          <p:nvPr/>
        </p:nvSpPr>
        <p:spPr>
          <a:xfrm>
            <a:off x="7158355" y="814070"/>
            <a:ext cx="3178810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cap="none" dirty="0"/>
              <a:t>Влияние локальных условий</a:t>
            </a:r>
          </a:p>
        </p:txBody>
      </p:sp>
      <p:sp>
        <p:nvSpPr>
          <p:cNvPr id="18" name="Заголовок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SwAAKAVAACXPwAAKRgAABAAAAAmAAAACAAAAP//////////MAAAABQAAAAAAAAAAAD//wAAAQAAAP//AAABAA=="/>
              </a:ext>
            </a:extLst>
          </p:cNvSpPr>
          <p:nvPr/>
        </p:nvSpPr>
        <p:spPr>
          <a:xfrm>
            <a:off x="7158355" y="3515360"/>
            <a:ext cx="3178810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cap="none" dirty="0"/>
              <a:t>Влияние вредных организмов</a:t>
            </a:r>
          </a:p>
        </p:txBody>
      </p:sp>
      <p:sp>
        <p:nvSpPr>
          <p:cNvPr id="19" name="Прямоугольник10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7gAAAKAVAAAOFwAAKRgAABAAAAAmAAAACAAAAP//////////MAAAABQAAAAAAAAAAAD//wAAAQAAAP//AAABAA=="/>
              </a:ext>
            </a:extLst>
          </p:cNvSpPr>
          <p:nvPr/>
        </p:nvSpPr>
        <p:spPr>
          <a:xfrm>
            <a:off x="151130" y="3515360"/>
            <a:ext cx="3596640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cap="none" dirty="0"/>
              <a:t>Смоделированная урожайность</a:t>
            </a:r>
          </a:p>
        </p:txBody>
      </p:sp>
      <p:sp>
        <p:nvSpPr>
          <p:cNvPr id="20" name="Заголовок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IQEAAJkAAAA7OAAAwgIAAAAAAAAmAAAACAAAAP//////////MAAAABQAAAAAAAAAAAD//wAAAQAAAP//AAABAA=="/>
              </a:ext>
            </a:extLst>
          </p:cNvSpPr>
          <p:nvPr/>
        </p:nvSpPr>
        <p:spPr>
          <a:xfrm>
            <a:off x="183515" y="97155"/>
            <a:ext cx="8957310" cy="3511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2800" b="1" u="sng" cap="none" dirty="0"/>
              <a:t>Рисунок </a:t>
            </a:r>
            <a:r>
              <a:rPr lang="ru-RU" sz="2800" b="1" u="sng" cap="none" dirty="0"/>
              <a:t>20</a:t>
            </a:r>
            <a:r>
              <a:rPr lang="ru-ru" sz="2800" b="1" u="sng" cap="none" dirty="0"/>
              <a:t>. Модель урожайности культуры</a:t>
            </a:r>
          </a:p>
        </p:txBody>
      </p:sp>
      <p:sp>
        <p:nvSpPr>
          <p:cNvPr id="21" name="Прямоугольник9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0g0AAMEQAAC3PQAASxMAABAAAAAmAAAACAAAAP//////////MAAAABQAAAAAAAAAAAD//wAAAQAAAP//AAABAA=="/>
              </a:ext>
            </a:extLst>
          </p:cNvSpPr>
          <p:nvPr/>
        </p:nvSpPr>
        <p:spPr>
          <a:xfrm>
            <a:off x="2246630" y="2723515"/>
            <a:ext cx="985139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2800" u="sng" cap="none" dirty="0"/>
              <a:t>Модель развития </a:t>
            </a:r>
            <a:r>
              <a:rPr lang="ru-RU" sz="2800" u="sng" dirty="0"/>
              <a:t>и распространения </a:t>
            </a:r>
            <a:r>
              <a:rPr lang="ru-ru" sz="2800" u="sng" cap="none" dirty="0"/>
              <a:t>вредных организмов</a:t>
            </a:r>
          </a:p>
        </p:txBody>
      </p:sp>
      <p:sp>
        <p:nvSpPr>
          <p:cNvPr id="22" name="Заголовок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gSIAAMIJAABfLgAASwwAABAAAAAmAAAACAAAAP//////////MAAAABQAAAAAAAAAAAD//wAAAQAAAP//AAABAA=="/>
              </a:ext>
            </a:extLst>
          </p:cNvSpPr>
          <p:nvPr/>
        </p:nvSpPr>
        <p:spPr>
          <a:xfrm>
            <a:off x="5608955" y="1586230"/>
            <a:ext cx="1929130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cap="none" dirty="0"/>
              <a:t>Метеопараметры</a:t>
            </a:r>
          </a:p>
        </p:txBody>
      </p:sp>
      <p:sp>
        <p:nvSpPr>
          <p:cNvPr id="23" name="Прямоугольник1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Xy4AAHoNAABMPQAABBAAABAAAAAmAAAACAAAAP//////////MAAAABQAAAAAAAAAAAD//wAAAQAAAP//AAABAA=="/>
              </a:ext>
            </a:extLst>
          </p:cNvSpPr>
          <p:nvPr/>
        </p:nvSpPr>
        <p:spPr>
          <a:xfrm>
            <a:off x="7538085" y="2190750"/>
            <a:ext cx="2426335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cap="none" dirty="0"/>
              <a:t>Почвенные параметры</a:t>
            </a:r>
          </a:p>
        </p:txBody>
      </p:sp>
      <p:sp>
        <p:nvSpPr>
          <p:cNvPr id="24" name="Заголовок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OzgAAMcJAAA2TQAAUAwAABAAAAAmAAAACAAAAP//////////MAAAABQAAAAAAAAAAAD//wAAAQAAAP//AAABAA=="/>
              </a:ext>
            </a:extLst>
          </p:cNvSpPr>
          <p:nvPr/>
        </p:nvSpPr>
        <p:spPr>
          <a:xfrm>
            <a:off x="9140825" y="1589405"/>
            <a:ext cx="3410585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cap="none" dirty="0"/>
              <a:t>Агротехнические параметры</a:t>
            </a:r>
          </a:p>
        </p:txBody>
      </p:sp>
      <p:cxnSp>
        <p:nvCxnSpPr>
          <p:cNvPr id="25" name="Straight Arrow Connector 20"/>
          <p:cNvCxnSpPr>
            <a:stCxn id="22" idx="0"/>
            <a:endCxn id="17" idx="2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DQAAAA0AAAAAkAAAAEgAAACQAAAASAAAAAAAAAAAAAAAAAAAAAEAAABQAAAAAAAAAAAA8L8AAAAAAAAAAAAAAAAAAP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E+BvQwKAAAAAQAAACMAAAAjAAAAIwAAAB4AAAAAAAAAZAAAAGQAAAAC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ERyxAV/f38A5+bmA8zMzADAwP8Af39/AAAAAAAAAAAAAAAAAAAAAAAAAAAAIQAAABgAAAAUAAAAcCgAAIsHAADQNQAAwgkAABAAAAAmAAAACAAAAP//////////MAAAABQAAAAAAAAAAAD//wAAAQAAAP//AAABAA=="/>
              </a:ext>
            </a:extLst>
          </p:cNvCxnSpPr>
          <p:nvPr/>
        </p:nvCxnSpPr>
        <p:spPr>
          <a:xfrm rot="16200000">
            <a:off x="7480300" y="319405"/>
            <a:ext cx="360045" cy="2174240"/>
          </a:xfrm>
          <a:prstGeom prst="straightConnector1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26" name="Straight Arrow Connector 22"/>
          <p:cNvCxnSpPr>
            <a:stCxn id="23" idx="0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DQAAAA0AAAAAkAAAAEgAAACQAAAASAAAAAAAAAAAAAAAAgAAAAEAAABQAAAAAAAAAAAA8L8AAAAAAAAAAAAAAAAAAP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E+BvQwKAAAAAQAAACMAAAAjAAAAIwAAAB4AAAAAAAAAZAAAAGQAAAAC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ERyxAV/f38A5+bmA8zMzADAwP8Af39/AAAAAAAAAAAAAAAAAAAAAAAAAAAAIQAAABgAAAAUAAAA0DUAAA0IAADVNQAAeg0AABAAAAAmAAAACAAAAP//////////MAAAABQAAAAAAAAAAAD//wAAAQAAAP//AAABAA=="/>
              </a:ext>
            </a:extLst>
          </p:cNvCxnSpPr>
          <p:nvPr/>
        </p:nvCxnSpPr>
        <p:spPr>
          <a:xfrm flipH="1" flipV="1">
            <a:off x="8747760" y="1308735"/>
            <a:ext cx="3175" cy="882015"/>
          </a:xfrm>
          <a:prstGeom prst="straightConnector1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27" name="Straight Arrow Connector 24"/>
          <p:cNvCxnSpPr>
            <a:endCxn id="17" idx="2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DQAAAA0AAAAAkAAAAEgAAACQAAAASAAAAAAAAAAAAAAAAgAAAAEAAABQAAAAAAAAAAAA8L8AAAAAAAAAAAAAAAAAAP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E+BvQwKAAAAAQAAACMAAAAjAAAAIwAAAB4AAAAAAAAAZAAAAGQAAAAC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ERyxAV/f38A5+bmA8zMzADAwP8Af39/AAAAAAAAAAAAAAAAAAAAAAAAAAAAIQAAABgAAAAUAAAA0DUAAIsHAAC4QgAAywkAABAAAAAmAAAACAAAAP//////////MAAAABQAAAAAAAAAAAD//wAAAQAAAP//AAABAA=="/>
              </a:ext>
            </a:extLst>
          </p:cNvCxnSpPr>
          <p:nvPr/>
        </p:nvCxnSpPr>
        <p:spPr>
          <a:xfrm flipH="1" flipV="1">
            <a:off x="8747760" y="1226185"/>
            <a:ext cx="2098040" cy="365760"/>
          </a:xfrm>
          <a:prstGeom prst="straightConnector1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28" name="Прямоугольник1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aiIAALUcAABHLgAAPh8AABAAAAAmAAAACAAAAP//////////MAAAABQAAAAAAAAAAAD//wAAAQAAAP//AAABAA=="/>
              </a:ext>
            </a:extLst>
          </p:cNvSpPr>
          <p:nvPr/>
        </p:nvSpPr>
        <p:spPr>
          <a:xfrm>
            <a:off x="5594350" y="4666615"/>
            <a:ext cx="1928495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cap="none" dirty="0"/>
              <a:t>Метеопараметры</a:t>
            </a:r>
          </a:p>
        </p:txBody>
      </p:sp>
      <p:sp>
        <p:nvSpPr>
          <p:cNvPr id="29" name="Заголовок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fjoAALUcAABrSQAAPh8AABAAAAAmAAAACAAAAP//////////MAAAABQAAAAAAAAAAAD//wAAAQAAAP//AAABAA=="/>
              </a:ext>
            </a:extLst>
          </p:cNvSpPr>
          <p:nvPr/>
        </p:nvSpPr>
        <p:spPr>
          <a:xfrm>
            <a:off x="9508490" y="4666615"/>
            <a:ext cx="2426335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cap="none" dirty="0"/>
              <a:t>Почвенные параметры</a:t>
            </a:r>
          </a:p>
        </p:txBody>
      </p:sp>
      <p:cxnSp>
        <p:nvCxnSpPr>
          <p:cNvPr id="30" name="Straight Arrow Connector 31"/>
          <p:cNvCxnSpPr>
            <a:stCxn id="28" idx="0"/>
            <a:endCxn id="18" idx="2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DQAAAA0AAAAAkAAAAEgAAACQAAAASAAAAAAAAAAAAAAAAAAAAAEAAABQAAAAAAAAAAAA8L8AAAAAAAAAAAAAAAAAAP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E+BvQwKAAAAAQAAACMAAAAjAAAAIwAAAB4AAAAAAAAAZAAAAGQAAAAC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ERyxAV/f38A5+bmA8zMzADAwP8Af39/AAAAAAAAAAAAAAAAAAAAAAAAAAAAIQAAABgAAAAUAAAAWSgAACkYAADQNQAAtRwAABAAAAAmAAAACAAAAP//////////MAAAABQAAAAAAAAAAAD//wAAAQAAAP//AAABAA=="/>
              </a:ext>
            </a:extLst>
          </p:cNvCxnSpPr>
          <p:nvPr/>
        </p:nvCxnSpPr>
        <p:spPr>
          <a:xfrm rot="16200000">
            <a:off x="7283450" y="3202940"/>
            <a:ext cx="739140" cy="2188845"/>
          </a:xfrm>
          <a:prstGeom prst="straightConnector1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31" name="Straight Arrow Connector 33"/>
          <p:cNvCxnSpPr>
            <a:endCxn id="18" idx="2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DQAAAA0AAAAAkAAAAEgAAACQAAAASAAAAAAAAAAAAAAAAgAAAAEAAABQAAAAAAAAAAAA8L8AAAAAAAAAAAAAAAAAAP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E+BvQwKAAAAAQAAACMAAAAjAAAAIwAAAB4AAAAAAAAAZAAAAGQAAAAC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ERyxAV/f38A5+bmA8zMzADAwP8Af39/AAAAAAAAAAAAAAAAAAAAAAAAAAAAIQAAABgAAAAUAAAA0DUAACkYAAB8QQAAtRwAABAAAAAmAAAACAAAAP//////////MAAAABQAAAAAAAAAAAD//wAAAQAAAP//AAABAA=="/>
              </a:ext>
            </a:extLst>
          </p:cNvCxnSpPr>
          <p:nvPr/>
        </p:nvCxnSpPr>
        <p:spPr>
          <a:xfrm flipH="1" flipV="1">
            <a:off x="8747760" y="3927475"/>
            <a:ext cx="1897380" cy="739140"/>
          </a:xfrm>
          <a:prstGeom prst="straightConnector1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32" name="Прямоугольник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gCUAAOweAADiKgAAdSEAABAAAAAmAAAACAAAAP//////////MAAAABQAAAAAAAAAAAD//wAAAQAAAP//AAABAA=="/>
              </a:ext>
            </a:extLst>
          </p:cNvSpPr>
          <p:nvPr/>
        </p:nvSpPr>
        <p:spPr>
          <a:xfrm>
            <a:off x="6096000" y="5026660"/>
            <a:ext cx="875030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b="1" cap="none"/>
              <a:t>II этап</a:t>
            </a:r>
          </a:p>
        </p:txBody>
      </p:sp>
      <p:sp>
        <p:nvSpPr>
          <p:cNvPr id="33" name="Заголовок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yz4AAOweAAAtRAAAdSEAABAAAAAmAAAACAAAAP//////////MAAAABQAAAAAAAAAAAD//wAAAQAAAP//AAABAA=="/>
              </a:ext>
            </a:extLst>
          </p:cNvSpPr>
          <p:nvPr/>
        </p:nvSpPr>
        <p:spPr>
          <a:xfrm>
            <a:off x="10207625" y="5026660"/>
            <a:ext cx="875030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b="1" cap="none"/>
              <a:t>III этап</a:t>
            </a:r>
          </a:p>
        </p:txBody>
      </p:sp>
      <p:sp>
        <p:nvSpPr>
          <p:cNvPr id="34" name="Прямоугольник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2TIAAA0DAAA8OAAAlgUAABAAAAAmAAAACAAAAP//////////MAAAABQAAAAAAAAAAAD//wAAAQAAAP//AAABAA=="/>
              </a:ext>
            </a:extLst>
          </p:cNvSpPr>
          <p:nvPr/>
        </p:nvSpPr>
        <p:spPr>
          <a:xfrm>
            <a:off x="8265795" y="495935"/>
            <a:ext cx="875665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b="1" cap="none"/>
              <a:t>I этап</a:t>
            </a:r>
          </a:p>
        </p:txBody>
      </p:sp>
      <p:sp>
        <p:nvSpPr>
          <p:cNvPr id="35" name="Заголовок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AAYAAOYmAAC4QgAAcCkAABAAAAAmAAAACAAAAP//////////MAAAABQAAAAAAAAAAAD//wAAAQAAAP//AAABAA=="/>
              </a:ext>
            </a:extLst>
          </p:cNvSpPr>
          <p:nvPr/>
        </p:nvSpPr>
        <p:spPr>
          <a:xfrm>
            <a:off x="975360" y="6323330"/>
            <a:ext cx="987044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2800" b="1" cap="none" dirty="0"/>
              <a:t>Система (модель) программирования урожая</a:t>
            </a:r>
          </a:p>
        </p:txBody>
      </p:sp>
      <p:sp>
        <p:nvSpPr>
          <p:cNvPr id="36" name="Прямоугольник8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UA0AAE0iAAASQwAA1yQAABAAAAAmAAAACAAAAP//////////MAAAABQAAAAAAAAAAAD//wAAAQAAAP//AAABAA=="/>
              </a:ext>
            </a:extLst>
          </p:cNvSpPr>
          <p:nvPr/>
        </p:nvSpPr>
        <p:spPr>
          <a:xfrm>
            <a:off x="2164080" y="5575935"/>
            <a:ext cx="8738870" cy="412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2800" b="1" cap="none"/>
              <a:t>Ожидаемый результат:</a:t>
            </a:r>
          </a:p>
        </p:txBody>
      </p:sp>
      <p:sp>
        <p:nvSpPr>
          <p:cNvPr id="38" name="Прямоугольник7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DEAAHgTAAD7OgAAARYAABAAAAAmAAAACAAAAP//////////MAAAABQAAAAAAAAAAAD//wAAAQAAAP//AAABAA=="/>
              </a:ext>
            </a:extLst>
          </p:cNvSpPr>
          <p:nvPr/>
        </p:nvSpPr>
        <p:spPr>
          <a:xfrm>
            <a:off x="8084820" y="3164840"/>
            <a:ext cx="1503045" cy="412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marL="0" marR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cap="none">
                <a:latin typeface="Calibri Light" pitchFamily="2" charset="-52"/>
                <a:ea typeface="Calibri Light" pitchFamily="2" charset="-52"/>
                <a:cs typeface="Calibri Light" pitchFamily="2" charset="-52"/>
              </a:defRPr>
            </a:pPr>
            <a:r>
              <a:rPr lang="ru-ru" sz="1800" b="1" cap="none"/>
              <a:t>II - III этапы</a:t>
            </a:r>
          </a:p>
        </p:txBody>
      </p:sp>
    </p:spTree>
    <p:extLst>
      <p:ext uri="{BB962C8B-B14F-4D97-AF65-F5344CB8AC3E}">
        <p14:creationId xmlns:p14="http://schemas.microsoft.com/office/powerpoint/2010/main" val="771365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411F8A-5702-A149-1D98-C1DB21D95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rPr lang="ru-KZ" smtClean="0"/>
              <a:t>31</a:t>
            </a:fld>
            <a:endParaRPr lang="ru-KZ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0E2BD78-7279-3DEC-E15E-A173B0D36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16132"/>
              </p:ext>
            </p:extLst>
          </p:nvPr>
        </p:nvGraphicFramePr>
        <p:xfrm>
          <a:off x="0" y="547244"/>
          <a:ext cx="12047838" cy="6098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6951">
                  <a:extLst>
                    <a:ext uri="{9D8B030D-6E8A-4147-A177-3AD203B41FA5}">
                      <a16:colId xmlns:a16="http://schemas.microsoft.com/office/drawing/2014/main" val="4110434568"/>
                    </a:ext>
                  </a:extLst>
                </a:gridCol>
                <a:gridCol w="2829698">
                  <a:extLst>
                    <a:ext uri="{9D8B030D-6E8A-4147-A177-3AD203B41FA5}">
                      <a16:colId xmlns:a16="http://schemas.microsoft.com/office/drawing/2014/main" val="2775822055"/>
                    </a:ext>
                  </a:extLst>
                </a:gridCol>
                <a:gridCol w="6021930">
                  <a:extLst>
                    <a:ext uri="{9D8B030D-6E8A-4147-A177-3AD203B41FA5}">
                      <a16:colId xmlns:a16="http://schemas.microsoft.com/office/drawing/2014/main" val="1184508450"/>
                    </a:ext>
                  </a:extLst>
                </a:gridCol>
                <a:gridCol w="407088">
                  <a:extLst>
                    <a:ext uri="{9D8B030D-6E8A-4147-A177-3AD203B41FA5}">
                      <a16:colId xmlns:a16="http://schemas.microsoft.com/office/drawing/2014/main" val="2655706043"/>
                    </a:ext>
                  </a:extLst>
                </a:gridCol>
                <a:gridCol w="399049">
                  <a:extLst>
                    <a:ext uri="{9D8B030D-6E8A-4147-A177-3AD203B41FA5}">
                      <a16:colId xmlns:a16="http://schemas.microsoft.com/office/drawing/2014/main" val="3154948147"/>
                    </a:ext>
                  </a:extLst>
                </a:gridCol>
                <a:gridCol w="414551">
                  <a:extLst>
                    <a:ext uri="{9D8B030D-6E8A-4147-A177-3AD203B41FA5}">
                      <a16:colId xmlns:a16="http://schemas.microsoft.com/office/drawing/2014/main" val="2130479697"/>
                    </a:ext>
                  </a:extLst>
                </a:gridCol>
                <a:gridCol w="418571">
                  <a:extLst>
                    <a:ext uri="{9D8B030D-6E8A-4147-A177-3AD203B41FA5}">
                      <a16:colId xmlns:a16="http://schemas.microsoft.com/office/drawing/2014/main" val="2555113769"/>
                    </a:ext>
                  </a:extLst>
                </a:gridCol>
              </a:tblGrid>
              <a:tr h="231232"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</a:rPr>
                        <a:t>Фон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</a:rPr>
                        <a:t>Уровень удобрений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</a:rPr>
                        <a:t>Уровень защиты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</a:rPr>
                        <a:t>Пар 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</a:rPr>
                        <a:t>Стерня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2672"/>
                  </a:ext>
                </a:extLst>
              </a:tr>
              <a:tr h="838062">
                <a:tc rowSpan="2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 кг/га аммофос в пары+азотно-фосфорного удобрения (N31P2Mg0,5) перед посевом – 61 кг/га (N - 20 кг. д.в./га 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- Клорид Экстра-1,5, к.с. + Альбит-0,1, т.пс; по вегетации - Эфир Экстра 905, к.э.-0,3 + Галлантный 75%-0,010, с.т.с. + Грами Супер-0,6, к.э. + Альбит-0,015, т.пс; дополнительно – Пропикон-0,5, к.э. + Инсект-0,15, с.к. + Агростимулин-0,04, в.с.р. (Экологизированная схема)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 rowSpan="8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Пшеница Шортандинская 2012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 vert="vert270"/>
                </a:tc>
                <a:tc rowSpan="8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Пшеница Семёнова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 vert="vert270"/>
                </a:tc>
                <a:tc rowSpan="8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Пшеница Шортандинская 2012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 vert="vert270"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Пшеница Семёнова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 vert="vert270"/>
                </a:tc>
                <a:extLst>
                  <a:ext uri="{0D108BD9-81ED-4DB2-BD59-A6C34878D82A}">
                    <a16:rowId xmlns:a16="http://schemas.microsoft.com/office/drawing/2014/main" val="2140922471"/>
                  </a:ext>
                </a:extLst>
              </a:tr>
              <a:tr h="55870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– Юнта-1,75,к.с.; по вегетации - Эфир Экстра 905-0,5, к.э. + Галлантный-0,015, 75%, с.т.с. + Грами Супер-0,6, к.э.; дополнительно – Пропикон-0,5, к.э. + Инсект-0,15, с.к. (Эталон)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742853"/>
                  </a:ext>
                </a:extLst>
              </a:tr>
              <a:tr h="838062">
                <a:tc rowSpan="2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кг/га аммофос в пары+азотно-фосфорного удобрения (N31P2Mg0,5) перед посевом – 90 кг/га (N - 30 кг. д.в./га ) + КАС-32 – 25 л/га</a:t>
                      </a:r>
                    </a:p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 кг.д.в./га) в кущение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- Клорид Экстра-1,5, к.с. + Альбит-0,1, т.пс; по вегетации - Эфир Экстра 905, к.э.-0,3 + Галлантный 75%-0,010, с.т.с. + Грами Супер-0,6, к.э. + Альбит-0,015, т.пс; дополнительно – Пропикон-0,5, к.э. + Инсект-0,15, с.к. + Агростимулин-0,04, в.с.р. (Экологизированная схема)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05326"/>
                  </a:ext>
                </a:extLst>
              </a:tr>
              <a:tr h="55870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– Юнта-1,75,к.с.; по вегетации - Эфир Экстра 905-0,5, к.э. + Галлантный-0,015, 75%, с.т.с. + Грами Супер-0,6, к.э.; дополнительно – Пропикон-0,5, к.э. + Инсект-0,15, с.к. (Эталон)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597740"/>
                  </a:ext>
                </a:extLst>
              </a:tr>
              <a:tr h="838062">
                <a:tc rowSpan="2"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 кг/га аммофос в пары+азотно-фосфорного удобрения (N31P2Mg0,5) перед посевом – 106 кг/га (N - 35 кг. д.в./га ) + КАС-32 – 25 л/га</a:t>
                      </a:r>
                    </a:p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 кг.д.в./га) в кущение + трубкование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- Клорид Экстра-1,5, к.с. + Альбит-0,1, т.пс; по вегетации - Эфир Экстра 905, к.э.-0,3 + Галлантный 75%-0,010, с.т.с. + Грами Супер-0,6, к.э. + Альбит-0,015, т.пс; дополнительно – Пропикон-0,5, к.э. + Инсект-0,15, с.к. + Агростимулин-0,04, в.с.р. (Экологизированная схема)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152977"/>
                  </a:ext>
                </a:extLst>
              </a:tr>
              <a:tr h="638942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– Юнта-1,75,к.с.; по вегетации - Эфир Экстра 905-0,5, к.э. + Галлантный-0,015, 75%, с.т.с. + Грами Супер-0,6, к.э.; дополнительно – Пропикон-0,5, к.э. + Инсект-0,15, с.к. (Эталон)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457103"/>
                  </a:ext>
                </a:extLst>
              </a:tr>
              <a:tr h="838062">
                <a:tc rowSpan="2"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 кг/га аммофос в пары+азотно-фосфорного удобрения (N31P2Mg0,5) перед посевом – 120 кг/га (N - 40 кг. д.в./га ) + КАС-32 – 25 л/га</a:t>
                      </a:r>
                    </a:p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 кг.д.в./га) в кущение + трубкование+колошение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- Клорид Экстра-1,5, к.с. + Альбит-0,1, т.пс; по вегетации - Эфир Экстра 905, к.э.-0,3 + Галлантный 75%-0,010, с.т.с. + Грами Супер-0,6, к.э. + Альбит-0,015, т.пс; дополнительно – Пропикон-0,5, к.э. + Инсект-0,15, с.к. + Агростимулин-0,04, в.с.р. (Экологизированная схема)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753933"/>
                  </a:ext>
                </a:extLst>
              </a:tr>
              <a:tr h="758247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– Юнта-1,75,к.с.; по вегетации - Эфир Экстра 905-0,5, к.э. + Галлантный-0,015, 75%, с.т.с. + Грами Супер-0,6, к.э.; дополнительно – Пропикон-0,5, к.э. + Инсект-0,15, с.к. (Эталон)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50" marR="45750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776118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D5A545AC-C8CE-69F7-C9BC-E615E0446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65" y="0"/>
            <a:ext cx="1178010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4 – Схема закладки опыта по программированию урожайности яровой пшеницы 2023 г.</a:t>
            </a:r>
            <a:endParaRPr kumimoji="0" lang="ru-KZ" altLang="ru-K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93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3E28A2-E7C1-970E-B59A-CCE6D765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rPr lang="ru-KZ" smtClean="0"/>
              <a:t>32</a:t>
            </a:fld>
            <a:endParaRPr lang="ru-KZ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85F99ED-9898-6004-4282-29DA8C46C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110872"/>
              </p:ext>
            </p:extLst>
          </p:nvPr>
        </p:nvGraphicFramePr>
        <p:xfrm>
          <a:off x="642551" y="690523"/>
          <a:ext cx="10760676" cy="58086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4785">
                  <a:extLst>
                    <a:ext uri="{9D8B030D-6E8A-4147-A177-3AD203B41FA5}">
                      <a16:colId xmlns:a16="http://schemas.microsoft.com/office/drawing/2014/main" val="4289032783"/>
                    </a:ext>
                  </a:extLst>
                </a:gridCol>
                <a:gridCol w="2655721">
                  <a:extLst>
                    <a:ext uri="{9D8B030D-6E8A-4147-A177-3AD203B41FA5}">
                      <a16:colId xmlns:a16="http://schemas.microsoft.com/office/drawing/2014/main" val="2060122754"/>
                    </a:ext>
                  </a:extLst>
                </a:gridCol>
                <a:gridCol w="5962843">
                  <a:extLst>
                    <a:ext uri="{9D8B030D-6E8A-4147-A177-3AD203B41FA5}">
                      <a16:colId xmlns:a16="http://schemas.microsoft.com/office/drawing/2014/main" val="1644387965"/>
                    </a:ext>
                  </a:extLst>
                </a:gridCol>
                <a:gridCol w="887327">
                  <a:extLst>
                    <a:ext uri="{9D8B030D-6E8A-4147-A177-3AD203B41FA5}">
                      <a16:colId xmlns:a16="http://schemas.microsoft.com/office/drawing/2014/main" val="1895730081"/>
                    </a:ext>
                  </a:extLst>
                </a:gridCol>
              </a:tblGrid>
              <a:tr h="186716"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Фон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Уровень удобрений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Уровень защиты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Стерня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extLst>
                  <a:ext uri="{0D108BD9-81ED-4DB2-BD59-A6C34878D82A}">
                    <a16:rowId xmlns:a16="http://schemas.microsoft.com/office/drawing/2014/main" val="1030348674"/>
                  </a:ext>
                </a:extLst>
              </a:tr>
              <a:tr h="843285">
                <a:tc rowSpan="2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 кг/га аммофос в пары+азотно-фосфорного удобрения (N31P2Mg0,5) перед посевом – 61 кг/га (N - 20 кг. д.в./га )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- Ситизен 24% - 0,08, к.с.. + Агростимулин-0,012, в.с.р.; по вегетации - Эфир Экстра 905, к.э.-0,3 + Галлантный 75%-0,010, с.т.с. + Ягуар, э.м.в.-0,2 + Агростимулин-0,015, в.с.р.; дополнительно – Пропикон-0,5, к.э. + Инсект-0,15, с.к. + Альбит-0,04, т.пс. (Экологизированная схема)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 rowSpan="8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Ячмень Сабир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 vert="vert270" anchor="ctr"/>
                </a:tc>
                <a:extLst>
                  <a:ext uri="{0D108BD9-81ED-4DB2-BD59-A6C34878D82A}">
                    <a16:rowId xmlns:a16="http://schemas.microsoft.com/office/drawing/2014/main" val="3278779818"/>
                  </a:ext>
                </a:extLst>
              </a:tr>
              <a:tr h="562191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– Ситизен 24% - 0,1, к.с.; по вегетации - Эфир Экстра 905-0,5, к.э. + Галлантный-0,015, 75%, с.т.с. + Ягуар, э.м.в.-0,3.; дополнительно – Пропикон-0,5, к.э. + Инсект-0,15, с.к. (Эталон)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239675"/>
                  </a:ext>
                </a:extLst>
              </a:tr>
              <a:tr h="843285">
                <a:tc rowSpan="2"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кг/га аммофос в пары+азотно-фосфорного удобрения (N31P2Mg0,5) перед посевом – 90 кг/га (N - 30 кг. д.в./га ) + КАС-32 – 25 л/га</a:t>
                      </a:r>
                    </a:p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 кг.д.в./га) в кущение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- Ситизен 24% - 0,08, к.с.. + Агростимулин-0,012, в.с.р.; по вегетации - Эфир Экстра 905, к.э.-0,3 + Галлантный 75%-0,010, с.т.с. + Ягуар, э.м.в.-0,2 + Агростимулин-0,015, в.с.р.; дополнительно – Пропикон-0,5, к.э. + Инсект-0,15, с.к. + Альбит-0,04, т.пс. (Экологизированная схема)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371341"/>
                  </a:ext>
                </a:extLst>
              </a:tr>
              <a:tr h="562191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– Ситизен 24% - 0,1, к.с.; по вегетации - Эфир Экстра 905-0,5, к.э. + Галлантный-0,015, 75%, с.т.с. + Ягуар, э.м.в.-0,3.; дополнительно – Пропикон-0,5, к.э. + Инсект-0,15, с.к. (Эталон)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17080"/>
                  </a:ext>
                </a:extLst>
              </a:tr>
              <a:tr h="843285">
                <a:tc rowSpan="2"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 кг/га аммофос в пары+азотно-фосфорного удобрения (N31P2Mg0,5) перед посевом – 106 кг/га (N - 35 кг. д.в./га ) + КАС-32 – 25 л/га</a:t>
                      </a:r>
                    </a:p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 кг.д.в./га) в кущение + трубкование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- Ситизен 24% - 0,08, к.с.. + Агростимулин-0,012, в.с.р.; по вегетации - Эфир Экстра 905, к.э.-0,3 + Галлантный 75%-0,010, с.т.с. + Ягуар, э.м.в.-0,2 + Агростимулин-0,015, в.с.р.; дополнительно – Пропикон-0,5, к.э. + Инсект-0,15, с.к. + Альбит-0,04, т.пс. (Экологизированная схема)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543908"/>
                  </a:ext>
                </a:extLst>
              </a:tr>
              <a:tr h="562191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– Ситизен 24% - 0,1, к.с.; по вегетации - Эфир Экстра 905-0,5, к.э. + Галлантный-0,015, 75%, с.т.с. + Ягуар, э.м.в.-0,3.; дополнительно – Пропикон-0,5, к.э. + Инсект-0,15, с.к. (Эталон)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369063"/>
                  </a:ext>
                </a:extLst>
              </a:tr>
              <a:tr h="843285">
                <a:tc rowSpan="2"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 кг/га аммофос в пары+азотно-фосфорного удобрения (N31P2Mg0,5) перед посевом – 120 кг/га (N - 40 кг. д.в./га ) + КАС-32 – 25 л/га</a:t>
                      </a:r>
                    </a:p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 кг.д.в./га) в кущение + трубкование+колошение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- Ситизен 24% - 0,08, к.с.. + Агростимулин-0,012, в.с.р.; по вегетации - Эфир Экстра 905, к.э.-0,3 + Галлантный 75%-0,010, с.т.с. + Ягуар, э.м.в.-0,2 + Агростимулин-0,015, в.с.р.; дополнительно – Пропикон-0,5, к.э. + Инсект-0,15, с.к. + Альбит-0,04, т.пс. (Экологизированная схема)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521905"/>
                  </a:ext>
                </a:extLst>
              </a:tr>
              <a:tr h="562191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Протравка семян – Ситизен 24% - 0,1, к.с.; по вегетации - Эфир Экстра 905-0,5, к.э. + Галлантный-0,015, 75%, с.т.с. + Ягуар, э.м.в.-0,3.; дополнительно – Пропикон-0,5, к.э. + Инсект-0,15, с.к. (Эталон)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527" marR="47527" marT="0" marB="0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50001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5D8F0AF1-41F0-D1FC-E268-1919BAEE6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51" y="160415"/>
            <a:ext cx="11991311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5 – Схема закладки опыта по программированию урожайности ячменя 2023 г.</a:t>
            </a:r>
            <a:endParaRPr kumimoji="0" lang="ru-KZ" altLang="ru-KZ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09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8DE073-344C-D6B5-2621-3F431670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rPr lang="ru-KZ" smtClean="0"/>
              <a:t>33</a:t>
            </a:fld>
            <a:endParaRPr lang="ru-KZ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8CDEBF9-9574-4128-A195-3D21E1FED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732723"/>
              </p:ext>
            </p:extLst>
          </p:nvPr>
        </p:nvGraphicFramePr>
        <p:xfrm>
          <a:off x="135925" y="814700"/>
          <a:ext cx="11578282" cy="5228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940">
                  <a:extLst>
                    <a:ext uri="{9D8B030D-6E8A-4147-A177-3AD203B41FA5}">
                      <a16:colId xmlns:a16="http://schemas.microsoft.com/office/drawing/2014/main" val="1578900716"/>
                    </a:ext>
                  </a:extLst>
                </a:gridCol>
                <a:gridCol w="2931517">
                  <a:extLst>
                    <a:ext uri="{9D8B030D-6E8A-4147-A177-3AD203B41FA5}">
                      <a16:colId xmlns:a16="http://schemas.microsoft.com/office/drawing/2014/main" val="930402580"/>
                    </a:ext>
                  </a:extLst>
                </a:gridCol>
                <a:gridCol w="3374653">
                  <a:extLst>
                    <a:ext uri="{9D8B030D-6E8A-4147-A177-3AD203B41FA5}">
                      <a16:colId xmlns:a16="http://schemas.microsoft.com/office/drawing/2014/main" val="4281008898"/>
                    </a:ext>
                  </a:extLst>
                </a:gridCol>
                <a:gridCol w="3187172">
                  <a:extLst>
                    <a:ext uri="{9D8B030D-6E8A-4147-A177-3AD203B41FA5}">
                      <a16:colId xmlns:a16="http://schemas.microsoft.com/office/drawing/2014/main" val="2305187547"/>
                    </a:ext>
                  </a:extLst>
                </a:gridCol>
              </a:tblGrid>
              <a:tr h="473719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Сорт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Вариант (планируемый урожай)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Урожайность,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Отклонение от плана +/-,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305464469"/>
                  </a:ext>
                </a:extLst>
              </a:tr>
              <a:tr h="145045">
                <a:tc gridSpan="4"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Пшеница Шортандинская 2012 по пару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05231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20,2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+0,2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66170489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19,8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-0,2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33901482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11,6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-8,4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85343316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23,6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-6,4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329549578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22,6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-7,4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218033993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13,1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-16,9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77730811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28,3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-6,7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390644248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27,2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-7,8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75213543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15,3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-19,7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406583538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32,5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-7,5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22490117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31,5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-8,5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46044183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17,6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-22,4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3370767651"/>
                  </a:ext>
                </a:extLst>
              </a:tr>
              <a:tr h="145045">
                <a:tc gridSpan="4"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Пшеница Шортандинская 2012 по стерне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56316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19,3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-0,7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34684228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18,8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-1,2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379138541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-8,8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71001601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23,3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-6,7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4595863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22,7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-7,3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5841149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12,2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-17,8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84677391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26,4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-8,6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280294168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25,9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-9,1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78398225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14,1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-20,9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361958014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30,8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-9,2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06543463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30,3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-9,7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401267065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16,9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-23,1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04249532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F54121AD-81B8-C208-8DA3-F15592346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25" y="332372"/>
            <a:ext cx="813972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6 – Урожайность и отклонение от планируемой урожайности в опыте, 202</a:t>
            </a:r>
            <a:r>
              <a:rPr kumimoji="0" lang="ru-RU" altLang="ru-KZ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г.</a:t>
            </a:r>
            <a:endParaRPr kumimoji="0" lang="ru-RU" altLang="ru-KZ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128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C50512A7-05E1-D981-BA16-1DD8B708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1567D935-7BF8-322F-B6DF-8D7A979140D8}" type="datetime1">
              <a:rPr lang="ru-KZ" smtClean="0"/>
              <a:t>13.10.2023</a:t>
            </a:fld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95C070-F522-80B3-D29E-BAC8A90B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rPr lang="ru-KZ" smtClean="0"/>
              <a:t>34</a:t>
            </a:fld>
            <a:endParaRPr lang="ru-KZ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8E90ED4-D07E-0D31-1A86-A8C7D013C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316819"/>
              </p:ext>
            </p:extLst>
          </p:nvPr>
        </p:nvGraphicFramePr>
        <p:xfrm>
          <a:off x="313038" y="503555"/>
          <a:ext cx="11565923" cy="6217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0518">
                  <a:extLst>
                    <a:ext uri="{9D8B030D-6E8A-4147-A177-3AD203B41FA5}">
                      <a16:colId xmlns:a16="http://schemas.microsoft.com/office/drawing/2014/main" val="3284098390"/>
                    </a:ext>
                  </a:extLst>
                </a:gridCol>
                <a:gridCol w="3002692">
                  <a:extLst>
                    <a:ext uri="{9D8B030D-6E8A-4147-A177-3AD203B41FA5}">
                      <a16:colId xmlns:a16="http://schemas.microsoft.com/office/drawing/2014/main" val="64557954"/>
                    </a:ext>
                  </a:extLst>
                </a:gridCol>
                <a:gridCol w="4634059">
                  <a:extLst>
                    <a:ext uri="{9D8B030D-6E8A-4147-A177-3AD203B41FA5}">
                      <a16:colId xmlns:a16="http://schemas.microsoft.com/office/drawing/2014/main" val="130029136"/>
                    </a:ext>
                  </a:extLst>
                </a:gridCol>
                <a:gridCol w="2248654">
                  <a:extLst>
                    <a:ext uri="{9D8B030D-6E8A-4147-A177-3AD203B41FA5}">
                      <a16:colId xmlns:a16="http://schemas.microsoft.com/office/drawing/2014/main" val="804312574"/>
                    </a:ext>
                  </a:extLst>
                </a:gridCol>
              </a:tblGrid>
              <a:tr h="111573">
                <a:tc gridSpan="4"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Пшеница Семеновна по пару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083502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22,7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+2,7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3833230386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21,8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+1,8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2283107639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11,8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-8,2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2992360130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24,8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-5,2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3311157137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23,9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-6,1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466842275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14,3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-15,7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2434574589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30,5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-4,5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4239479877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27,9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-7,1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4247644626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16,1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-18,9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1095729022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33,7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-6,3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1572239872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32,6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-7,4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2725738831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18,7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-21,3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2573869698"/>
                  </a:ext>
                </a:extLst>
              </a:tr>
              <a:tr h="111573">
                <a:tc gridSpan="4"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Пшеница Семеновна по стерне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341089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21,2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+1,2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2247135194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20,3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+0,3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2828166964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11,3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-8,7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2648566338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23,4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-6,6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1499571873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22,5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-7,5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609042694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13,4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-16,6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4077317803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29,5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-5,5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2225433863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28,5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-6,5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3538886529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14,4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-20,6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3395664465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31,9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-8,1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2105436378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30,1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-9,9</a:t>
                      </a:r>
                      <a:endParaRPr lang="ru-KZ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813632354"/>
                  </a:ext>
                </a:extLst>
              </a:tr>
              <a:tr h="111573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17,9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-22,1</a:t>
                      </a:r>
                      <a:endParaRPr lang="ru-KZ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 anchor="ctr"/>
                </a:tc>
                <a:extLst>
                  <a:ext uri="{0D108BD9-81ED-4DB2-BD59-A6C34878D82A}">
                    <a16:rowId xmlns:a16="http://schemas.microsoft.com/office/drawing/2014/main" val="75278077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DFBC744-805E-F774-5DC2-13EC45F0DF86}"/>
              </a:ext>
            </a:extLst>
          </p:cNvPr>
          <p:cNvSpPr txBox="1"/>
          <p:nvPr/>
        </p:nvSpPr>
        <p:spPr>
          <a:xfrm>
            <a:off x="532371" y="13422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Продолжение таблицы 6  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06292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A4DBD-DFD6-2D2B-3E7F-5ABF8118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rPr lang="ru-KZ" smtClean="0"/>
              <a:t>35</a:t>
            </a:fld>
            <a:endParaRPr lang="ru-K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C6AD1-2C94-4BF7-BD5B-8C97B1CD0509}"/>
              </a:ext>
            </a:extLst>
          </p:cNvPr>
          <p:cNvSpPr txBox="1"/>
          <p:nvPr/>
        </p:nvSpPr>
        <p:spPr>
          <a:xfrm>
            <a:off x="532371" y="13652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Продолжение таблицы 6  </a:t>
            </a:r>
            <a:endParaRPr lang="ru-KZ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C55405A8-A63E-621D-1425-0FA16E245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20440"/>
              </p:ext>
            </p:extLst>
          </p:nvPr>
        </p:nvGraphicFramePr>
        <p:xfrm>
          <a:off x="433517" y="654909"/>
          <a:ext cx="11033553" cy="51280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6310">
                  <a:extLst>
                    <a:ext uri="{9D8B030D-6E8A-4147-A177-3AD203B41FA5}">
                      <a16:colId xmlns:a16="http://schemas.microsoft.com/office/drawing/2014/main" val="986196186"/>
                    </a:ext>
                  </a:extLst>
                </a:gridCol>
                <a:gridCol w="3212757">
                  <a:extLst>
                    <a:ext uri="{9D8B030D-6E8A-4147-A177-3AD203B41FA5}">
                      <a16:colId xmlns:a16="http://schemas.microsoft.com/office/drawing/2014/main" val="2554657610"/>
                    </a:ext>
                  </a:extLst>
                </a:gridCol>
                <a:gridCol w="2859335">
                  <a:extLst>
                    <a:ext uri="{9D8B030D-6E8A-4147-A177-3AD203B41FA5}">
                      <a16:colId xmlns:a16="http://schemas.microsoft.com/office/drawing/2014/main" val="336915559"/>
                    </a:ext>
                  </a:extLst>
                </a:gridCol>
                <a:gridCol w="2145151">
                  <a:extLst>
                    <a:ext uri="{9D8B030D-6E8A-4147-A177-3AD203B41FA5}">
                      <a16:colId xmlns:a16="http://schemas.microsoft.com/office/drawing/2014/main" val="2705824960"/>
                    </a:ext>
                  </a:extLst>
                </a:gridCol>
              </a:tblGrid>
              <a:tr h="394466">
                <a:tc gridSpan="4">
                  <a:txBody>
                    <a:bodyPr/>
                    <a:lstStyle/>
                    <a:p>
                      <a:pPr marL="457200"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Ячмень Сабир</a:t>
                      </a:r>
                      <a:endParaRPr lang="ru-KZ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748106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25,7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+5,7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6624140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24,6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+4,6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687935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ц/га</a:t>
                      </a:r>
                      <a:endParaRPr lang="ru-KZ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15,4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-4,6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4555212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27,3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-2,7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2970614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26,2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-3,8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0818130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ц/га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16,3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-15,7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4671124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31,4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-3,6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260134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29,9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-5,1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2833079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ц/га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18,7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-16,3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6992222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36,9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-3,1</a:t>
                      </a:r>
                      <a:endParaRPr lang="ru-KZ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6914717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Испытываемая схема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35,8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-4,2</a:t>
                      </a:r>
                      <a:endParaRPr lang="ru-KZ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893040"/>
                  </a:ext>
                </a:extLst>
              </a:tr>
              <a:tr h="394466"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ц/га</a:t>
                      </a:r>
                      <a:endParaRPr lang="ru-KZ" sz="14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21,4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-18,6</a:t>
                      </a:r>
                      <a:endParaRPr lang="ru-KZ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519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561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0AC5C9-C237-1230-CA82-DD105E79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rPr lang="ru-KZ" smtClean="0"/>
              <a:t>36</a:t>
            </a:fld>
            <a:endParaRPr lang="ru-KZ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29818AB-C14F-ABB4-2103-39DF729C9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2" y="136525"/>
            <a:ext cx="1139507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b="1" i="1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веб интерфейса по построению модуля при программировании урожая</a:t>
            </a:r>
          </a:p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KZ" b="0" i="0" u="sng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altLang="ru-KZ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Заголовок:</a:t>
            </a:r>
            <a:r>
              <a:rPr kumimoji="0" lang="ru-RU" altLang="ru-KZ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Приложение предназначено для анализа и визуализации данных о программировании урожая с учетом фитосанитарных работ и мероприятий.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lang="ru-RU" altLang="ru-KZ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altLang="ru-KZ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Загрузка данных:</a:t>
            </a:r>
            <a:r>
              <a:rPr kumimoji="0" lang="ru-RU" altLang="ru-KZ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Приложение начинается с загрузки данных из файла Excel.</a:t>
            </a:r>
            <a:endParaRPr lang="ru-RU" altLang="ru-KZ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ru-RU" altLang="ru-KZ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altLang="ru-KZ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Отображение таблицы:</a:t>
            </a:r>
            <a:r>
              <a:rPr kumimoji="0" lang="ru-RU" altLang="ru-KZ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верхней части приложения отображается таблица с описанием уровня защиты, экологических вариантов, фонов, и посевов.</a:t>
            </a:r>
            <a:endParaRPr lang="ru-RU" altLang="ru-KZ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ru-RU" altLang="ru-KZ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altLang="ru-KZ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Фильтры: </a:t>
            </a:r>
            <a:r>
              <a:rPr kumimoji="0" lang="ru-RU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Пользователь может выбрать параметры для анализа данных: сорт культуры, фон, посев, уровень удобрений и уровень защиты. Выбор каждого параметра обновляет данные в соответствии с выбранными фильтрами.</a:t>
            </a:r>
            <a:endParaRPr lang="ru-RU" altLang="ru-KZ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ru-RU" altLang="ru-KZ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altLang="ru-KZ" b="1" i="1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Рассчет</a:t>
            </a:r>
            <a:r>
              <a:rPr kumimoji="0" lang="ru-RU" altLang="ru-KZ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урожайности:</a:t>
            </a:r>
            <a:r>
              <a:rPr kumimoji="0" lang="ru-RU" altLang="ru-KZ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выбора параметров пользователь может нажать кнопку "Рассчитать урожайность", чтобы выполнить анализ данных для выбранных параметров.</a:t>
            </a:r>
            <a:endParaRPr kumimoji="0" lang="ru-RU" altLang="ru-KZ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2A7E3A1-25E1-4403-5C50-F7D644F79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24" y="4660840"/>
            <a:ext cx="1157218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ru-KZ" altLang="ru-KZ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Отображение результатов:</a:t>
            </a:r>
            <a:r>
              <a:rPr kumimoji="0" lang="ru-KZ" altLang="ru-KZ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KZ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нажатия кнопки "Рассчитать урожайность", приложение отображает выбранную строку данных в виде таблицы, включая информацию о рассчитанной урожайности, максимально возможной урожайности и возможного увеличения урожая</a:t>
            </a:r>
            <a:r>
              <a:rPr kumimoji="0" lang="kk-KZ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kumimoji="0" lang="kk-KZ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счет </a:t>
            </a:r>
            <a:r>
              <a:rPr kumimoji="0" lang="kk-KZ" altLang="ru-KZ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применения</a:t>
            </a:r>
            <a:r>
              <a:rPr kumimoji="0" lang="kk-KZ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защитных</a:t>
            </a:r>
            <a:r>
              <a:rPr kumimoji="0" lang="kk-KZ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мероприятий</a:t>
            </a:r>
            <a:r>
              <a:rPr kumimoji="0" lang="kk-KZ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против</a:t>
            </a:r>
            <a:r>
              <a:rPr kumimoji="0" lang="kk-KZ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вредных</a:t>
            </a:r>
            <a:r>
              <a:rPr kumimoji="0" lang="kk-KZ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организмо</a:t>
            </a:r>
            <a:r>
              <a:rPr kumimoji="0" lang="kk-KZ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478BD1-B1FF-F9C1-AB01-325F5A21D71D}"/>
              </a:ext>
            </a:extLst>
          </p:cNvPr>
          <p:cNvSpPr txBox="1"/>
          <p:nvPr/>
        </p:nvSpPr>
        <p:spPr>
          <a:xfrm>
            <a:off x="531020" y="616958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https://yieldprogramming-katru.streamlit.app</a:t>
            </a:r>
            <a:r>
              <a:rPr lang="ru-KZ" dirty="0">
                <a:effectLst/>
              </a:rPr>
              <a:t> 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2165716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3FAE0F-A8B7-28F7-8636-9E434CB7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rPr lang="ru-KZ" smtClean="0"/>
              <a:t>37</a:t>
            </a:fld>
            <a:endParaRPr lang="ru-KZ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4FA7F1-7AE7-3EDB-35A1-FB6F01BB3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23" y="136525"/>
            <a:ext cx="9749463" cy="57616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7E4C34-3C14-CD49-73EC-468B85F76DA6}"/>
              </a:ext>
            </a:extLst>
          </p:cNvPr>
          <p:cNvSpPr txBox="1"/>
          <p:nvPr/>
        </p:nvSpPr>
        <p:spPr>
          <a:xfrm>
            <a:off x="3884142" y="559748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ru-KZ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Программирование урожая с </a:t>
            </a:r>
            <a:endParaRPr lang="ru-KZ" sz="20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561DB-5742-51B7-FEF6-6D38F50DDED6}"/>
              </a:ext>
            </a:extLst>
          </p:cNvPr>
          <p:cNvSpPr txBox="1"/>
          <p:nvPr/>
        </p:nvSpPr>
        <p:spPr>
          <a:xfrm>
            <a:off x="1961034" y="5847966"/>
            <a:ext cx="8948422" cy="87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21. Главная страница веб-приложения (скриншот) по программированию урожая сельскохозяйственных культур</a:t>
            </a:r>
            <a:endParaRPr lang="ru-KZ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01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FB862B-CB89-3465-1693-D2C4F33A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rPr lang="ru-KZ" smtClean="0"/>
              <a:t>38</a:t>
            </a:fld>
            <a:endParaRPr lang="ru-KZ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4610C5-B417-F1B5-A1CE-042818F37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6" b="22225"/>
          <a:stretch/>
        </p:blipFill>
        <p:spPr bwMode="auto">
          <a:xfrm>
            <a:off x="968959" y="233560"/>
            <a:ext cx="9756192" cy="52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A95B4-4B33-8892-2FD8-06D0D073D7E9}"/>
              </a:ext>
            </a:extLst>
          </p:cNvPr>
          <p:cNvSpPr txBox="1"/>
          <p:nvPr/>
        </p:nvSpPr>
        <p:spPr>
          <a:xfrm>
            <a:off x="1316831" y="5647429"/>
            <a:ext cx="955833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22. страница ввода параметров (скриншот) для расчета программирования урожайности с учетом влияние уровней защитных мероприятий</a:t>
            </a:r>
            <a:endParaRPr lang="ru-KZ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323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169902-6DEE-FC2B-A596-AFD5150A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rPr lang="ru-KZ" smtClean="0"/>
              <a:t>39</a:t>
            </a:fld>
            <a:endParaRPr lang="ru-KZ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64FAEF4B-8366-B6B4-D673-83244CC13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2" b="5229"/>
          <a:stretch/>
        </p:blipFill>
        <p:spPr bwMode="auto">
          <a:xfrm>
            <a:off x="265234" y="136525"/>
            <a:ext cx="11572445" cy="61036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E35E6B-048F-C912-4134-8CBBBC0089BA}"/>
              </a:ext>
            </a:extLst>
          </p:cNvPr>
          <p:cNvSpPr txBox="1"/>
          <p:nvPr/>
        </p:nvSpPr>
        <p:spPr>
          <a:xfrm>
            <a:off x="2244384" y="6352143"/>
            <a:ext cx="7614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Рисунок 23. Расчет возможного увеличения урожайности (скриншот)</a:t>
            </a:r>
            <a:r>
              <a:rPr lang="ru-KZ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KZ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0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C0D25-C6EC-44C0-AE43-4C8203C4C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F8EF-A1F8-320E-B6DF-575BB6914002}" type="slidenum">
              <a:rPr lang="ru-RU" smtClean="0"/>
              <a:t>4</a:t>
            </a:fld>
            <a:endParaRPr lang="ru-RU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DDE6E56-9C43-46A1-B5A2-23FB5A611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295280"/>
              </p:ext>
            </p:extLst>
          </p:nvPr>
        </p:nvGraphicFramePr>
        <p:xfrm>
          <a:off x="506027" y="692459"/>
          <a:ext cx="11185863" cy="55219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73918">
                  <a:extLst>
                    <a:ext uri="{9D8B030D-6E8A-4147-A177-3AD203B41FA5}">
                      <a16:colId xmlns:a16="http://schemas.microsoft.com/office/drawing/2014/main" val="2768324127"/>
                    </a:ext>
                  </a:extLst>
                </a:gridCol>
                <a:gridCol w="5711945">
                  <a:extLst>
                    <a:ext uri="{9D8B030D-6E8A-4147-A177-3AD203B41FA5}">
                      <a16:colId xmlns:a16="http://schemas.microsoft.com/office/drawing/2014/main" val="3370514621"/>
                    </a:ext>
                  </a:extLst>
                </a:gridCol>
              </a:tblGrid>
              <a:tr h="261552">
                <a:tc>
                  <a:txBody>
                    <a:bodyPr/>
                    <a:lstStyle/>
                    <a:p>
                      <a:pPr algn="ctr"/>
                      <a:r>
                        <a:rPr lang="kk-KZ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Входные параметры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Единица измерения/примечания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9542092"/>
                  </a:ext>
                </a:extLst>
              </a:tr>
              <a:tr h="261552">
                <a:tc>
                  <a:txBody>
                    <a:bodyPr/>
                    <a:lstStyle/>
                    <a:p>
                      <a:pPr algn="just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день-месяц-год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1507601"/>
                  </a:ext>
                </a:extLst>
              </a:tr>
              <a:tr h="261552">
                <a:tc>
                  <a:txBody>
                    <a:bodyPr/>
                    <a:lstStyle/>
                    <a:p>
                      <a:pPr algn="just"/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Тmin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(суточная </a:t>
                      </a:r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минимальная температура воздуха) 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градус Цельсия °C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1266753"/>
                  </a:ext>
                </a:extLst>
              </a:tr>
              <a:tr h="261552">
                <a:tc>
                  <a:txBody>
                    <a:bodyPr/>
                    <a:lstStyle/>
                    <a:p>
                      <a:pPr algn="just"/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Тmax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(суточная </a:t>
                      </a:r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максимальная температура воздуха)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градус Цельсия °C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7885977"/>
                  </a:ext>
                </a:extLst>
              </a:tr>
              <a:tr h="523103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Precipitation </a:t>
                      </a:r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(о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садки суточные)</a:t>
                      </a:r>
                    </a:p>
                    <a:p>
                      <a:pPr algn="just"/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миллиметры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мм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1638584"/>
                  </a:ext>
                </a:extLst>
              </a:tr>
              <a:tr h="523103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</a:t>
                      </a:r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Кол-во особей </a:t>
                      </a:r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контроле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just"/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экземляр/растения, экземляр/взмах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9417609"/>
                  </a:ext>
                </a:extLst>
              </a:tr>
              <a:tr h="784655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_p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rocessed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Кол-во особей </a:t>
                      </a:r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обработанном участке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just"/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экземляр/растения, экземляр/взмах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5244491"/>
                  </a:ext>
                </a:extLst>
              </a:tr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kk-KZ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Генериуемые предикторы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Единица измерения/примечания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4391177"/>
                  </a:ext>
                </a:extLst>
              </a:tr>
              <a:tr h="523103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X1_degree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days (</a:t>
                      </a:r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градусодни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градус Цельсия ·</a:t>
                      </a:r>
                      <a:r>
                        <a:rPr lang="kk-KZ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сут </a:t>
                      </a: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°C·сут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908760"/>
                  </a:ext>
                </a:extLst>
              </a:tr>
              <a:tr h="523103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2_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Topt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(сумма эффективных температур)</a:t>
                      </a:r>
                    </a:p>
                    <a:p>
                      <a:pPr algn="just"/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градус Цельсия °C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445506"/>
                  </a:ext>
                </a:extLst>
              </a:tr>
              <a:tr h="523103"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X3_Total_precipitation (</a:t>
                      </a:r>
                      <a:r>
                        <a:rPr lang="kk-KZ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накопленные осадки)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миллиметры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мм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3993527"/>
                  </a:ext>
                </a:extLst>
              </a:tr>
              <a:tr h="290876">
                <a:tc>
                  <a:txBody>
                    <a:bodyPr/>
                    <a:lstStyle/>
                    <a:p>
                      <a:pPr algn="just"/>
                      <a:r>
                        <a:rPr lang="kk-KZ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Используемые алгоритмы/методы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2569420"/>
                  </a:ext>
                </a:extLst>
              </a:tr>
              <a:tr h="261552">
                <a:tc>
                  <a:txBody>
                    <a:bodyPr/>
                    <a:lstStyle/>
                    <a:p>
                      <a:pPr algn="just"/>
                      <a:r>
                        <a:rPr lang="kk-KZ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появление</a:t>
                      </a:r>
                      <a:r>
                        <a:rPr lang="kk-K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вредителей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регрессионный анализ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558127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3CBFC3B0-8D9B-4286-9455-0293B8EFC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27" y="211923"/>
            <a:ext cx="83753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k-KZ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kk-KZ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Описание модели прогноза появления вредных организмов</a:t>
            </a:r>
            <a:endParaRPr kumimoji="0" lang="en-US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81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mQQAAGgJAAC8RgAAuBAAABAAAAAmAAAACAAAAP//////////MAAAABQAAAAAAAAAAAD//wAAAQAAAP//AAABAA=="/>
              </a:ext>
            </a:extLst>
          </p:cNvSpPr>
          <p:nvPr/>
        </p:nvSpPr>
        <p:spPr>
          <a:xfrm>
            <a:off x="747395" y="1529080"/>
            <a:ext cx="10751185" cy="1188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l">
              <a:lnSpc>
                <a:spcPct val="70000"/>
              </a:lnSpc>
              <a:spcBef>
                <a:spcPts val="250"/>
              </a:spcBef>
              <a:spcAft>
                <a:spcPts val="200"/>
              </a:spcAft>
              <a:defRPr lang="ru-ru" sz="3600" b="1" cap="none">
                <a:solidFill>
                  <a:schemeClr val="hlink"/>
                </a:solidFill>
              </a:defRPr>
            </a:pPr>
            <a:r>
              <a:t>по задаче 4: </a:t>
            </a:r>
          </a:p>
          <a:p>
            <a:pPr algn="l">
              <a:lnSpc>
                <a:spcPct val="70000"/>
              </a:lnSpc>
              <a:spcBef>
                <a:spcPts val="250"/>
              </a:spcBef>
              <a:spcAft>
                <a:spcPts val="200"/>
              </a:spcAft>
              <a:defRPr lang="ru-ru" sz="3600" b="1" cap="none">
                <a:solidFill>
                  <a:schemeClr val="hlink"/>
                </a:solidFill>
              </a:defRPr>
            </a:pPr>
            <a:endParaRPr/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3600" b="1" cap="none">
                <a:solidFill>
                  <a:schemeClr val="hlink"/>
                </a:solidFill>
              </a:defRPr>
            </a:pPr>
            <a:r>
              <a:t>Разработка диверсифицированных и экологизированных систем защиты сельскохозяйственных культур от вредных организмов в зависимости от зоны выращивания.</a:t>
            </a:r>
          </a:p>
          <a:p>
            <a:pPr algn="l">
              <a:lnSpc>
                <a:spcPct val="70000"/>
              </a:lnSpc>
              <a:spcBef>
                <a:spcPts val="250"/>
              </a:spcBef>
              <a:spcAft>
                <a:spcPts val="200"/>
              </a:spcAft>
              <a:defRPr lang="ru-ru" sz="3600" b="1" cap="none">
                <a:solidFill>
                  <a:schemeClr val="hlink"/>
                </a:solidFill>
              </a:defRPr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E1F22F8-F6E6-2772-6BD8-8D64EEF81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64398"/>
              </p:ext>
            </p:extLst>
          </p:nvPr>
        </p:nvGraphicFramePr>
        <p:xfrm>
          <a:off x="1099751" y="1383958"/>
          <a:ext cx="10046043" cy="4769709"/>
        </p:xfrm>
        <a:graphic>
          <a:graphicData uri="http://schemas.openxmlformats.org/drawingml/2006/table">
            <a:tbl>
              <a:tblPr firstRow="1" firstCol="1" bandRow="1"/>
              <a:tblGrid>
                <a:gridCol w="2129844">
                  <a:extLst>
                    <a:ext uri="{9D8B030D-6E8A-4147-A177-3AD203B41FA5}">
                      <a16:colId xmlns:a16="http://schemas.microsoft.com/office/drawing/2014/main" val="35765458"/>
                    </a:ext>
                  </a:extLst>
                </a:gridCol>
                <a:gridCol w="2128241">
                  <a:extLst>
                    <a:ext uri="{9D8B030D-6E8A-4147-A177-3AD203B41FA5}">
                      <a16:colId xmlns:a16="http://schemas.microsoft.com/office/drawing/2014/main" val="3635946289"/>
                    </a:ext>
                  </a:extLst>
                </a:gridCol>
                <a:gridCol w="2065142">
                  <a:extLst>
                    <a:ext uri="{9D8B030D-6E8A-4147-A177-3AD203B41FA5}">
                      <a16:colId xmlns:a16="http://schemas.microsoft.com/office/drawing/2014/main" val="3988044575"/>
                    </a:ext>
                  </a:extLst>
                </a:gridCol>
                <a:gridCol w="1930388">
                  <a:extLst>
                    <a:ext uri="{9D8B030D-6E8A-4147-A177-3AD203B41FA5}">
                      <a16:colId xmlns:a16="http://schemas.microsoft.com/office/drawing/2014/main" val="2186309934"/>
                    </a:ext>
                  </a:extLst>
                </a:gridCol>
                <a:gridCol w="1792428">
                  <a:extLst>
                    <a:ext uri="{9D8B030D-6E8A-4147-A177-3AD203B41FA5}">
                      <a16:colId xmlns:a16="http://schemas.microsoft.com/office/drawing/2014/main" val="3125288031"/>
                    </a:ext>
                  </a:extLst>
                </a:gridCol>
              </a:tblGrid>
              <a:tr h="1100703"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Наименование препарата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Расход для обработки 10 гр пшеницы, мкл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Расход для обработки 10 гр ячменя, мкл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Расход для обработки 10 гр льна, мкл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Расход для обработки 10 гр рапса, мкл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62129"/>
                  </a:ext>
                </a:extLst>
              </a:tr>
              <a:tr h="366900">
                <a:tc gridSpan="5"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Эталон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527636"/>
                  </a:ext>
                </a:extLst>
              </a:tr>
              <a:tr h="366900">
                <a:tc>
                  <a:txBody>
                    <a:bodyPr/>
                    <a:lstStyle/>
                    <a:p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Витакс в.к.с (1:5)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24650"/>
                  </a:ext>
                </a:extLst>
              </a:tr>
              <a:tr h="366900">
                <a:tc>
                  <a:txBody>
                    <a:bodyPr/>
                    <a:lstStyle/>
                    <a:p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Ситизен к.с. (1:1000)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567128"/>
                  </a:ext>
                </a:extLst>
              </a:tr>
              <a:tr h="366900">
                <a:tc gridSpan="5">
                  <a:txBody>
                    <a:bodyPr/>
                    <a:lstStyle/>
                    <a:p>
                      <a:pPr algn="ctr"/>
                      <a:r>
                        <a:rPr lang="ru-RU" sz="14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Экологизированная</a:t>
                      </a: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схема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99945"/>
                  </a:ext>
                </a:extLst>
              </a:tr>
              <a:tr h="733803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Витакс в.к.с + </a:t>
                      </a:r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Зеребра агро (1:5)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20+</a:t>
                      </a:r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20+</a:t>
                      </a:r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20+</a:t>
                      </a:r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40+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726572"/>
                  </a:ext>
                </a:extLst>
              </a:tr>
              <a:tr h="733803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Ситизен к.с. (1:1000) + Зеребра Агро (1:5)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1+20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1+20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1+20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1+20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53044"/>
                  </a:ext>
                </a:extLst>
              </a:tr>
              <a:tr h="366900">
                <a:tc gridSpan="5"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Контроль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765426"/>
                  </a:ext>
                </a:extLst>
              </a:tr>
              <a:tr h="366900">
                <a:tc>
                  <a:txBody>
                    <a:bodyPr/>
                    <a:lstStyle/>
                    <a:p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Без обработки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6164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B36064-9BD5-174B-7B96-9B44D898263F}"/>
              </a:ext>
            </a:extLst>
          </p:cNvPr>
          <p:cNvSpPr txBox="1"/>
          <p:nvPr/>
        </p:nvSpPr>
        <p:spPr>
          <a:xfrm>
            <a:off x="1099751" y="70433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</a:t>
            </a:r>
            <a:r>
              <a:rPr lang="ru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KZ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7 </a:t>
            </a:r>
            <a:r>
              <a:rPr lang="ru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Схема протравливания семян </a:t>
            </a:r>
            <a:endParaRPr lang="kk-KZ" sz="1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DFEADC5-75CA-88C3-1BC4-A10F5A69C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44" y="377954"/>
            <a:ext cx="10658856" cy="2049936"/>
          </a:xfrm>
        </p:spPr>
        <p:txBody>
          <a:bodyPr>
            <a:normAutofit fontScale="85000" lnSpcReduction="10000"/>
          </a:bodyPr>
          <a:lstStyle/>
          <a:p>
            <a:pPr indent="449580" algn="just">
              <a:lnSpc>
                <a:spcPct val="150000"/>
              </a:lnSpc>
            </a:pP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Зараженность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семян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определяли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проращивании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их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питательных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средах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питательный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агар и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среда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Сабуро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Семена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100 гр 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без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предварительной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обработки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</a:t>
            </a:r>
            <a:r>
              <a:rPr lang="ru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амачивали в рабочем растворе, согласно таблице,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затем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помещали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чашки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Петри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шт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и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оставляли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их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проращивания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kk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термостат. И</a:t>
            </a:r>
            <a:r>
              <a:rPr lang="ru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нкубирование проводили при условиях 37℃, на среде питательный агар (для бактерий) в течение 3 суток, а также при 28℃ в течение 5 суток на среде Сабуро (для грибной инфекции). В течение всего периода исследования проводили ежедневный контроль. </a:t>
            </a:r>
          </a:p>
          <a:p>
            <a:pPr indent="449580" algn="just">
              <a:lnSpc>
                <a:spcPct val="150000"/>
              </a:lnSpc>
            </a:pPr>
            <a:r>
              <a:rPr lang="ru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Далее, проводили окраску по Граму колоний микроорганизмов и проводили микроскопию. </a:t>
            </a:r>
          </a:p>
          <a:p>
            <a:endParaRPr lang="ru-KZ" dirty="0"/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4A0B8E2A-E110-2AC0-9046-108A60CC5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0" t="45717" r="37995" b="40673"/>
          <a:stretch/>
        </p:blipFill>
        <p:spPr>
          <a:xfrm>
            <a:off x="835572" y="3890509"/>
            <a:ext cx="10238906" cy="2967491"/>
          </a:xfrm>
          <a:prstGeom prst="rect">
            <a:avLst/>
          </a:prstGeom>
        </p:spPr>
      </p:pic>
      <p:pic>
        <p:nvPicPr>
          <p:cNvPr id="7" name="Объект 4">
            <a:extLst>
              <a:ext uri="{FF2B5EF4-FFF2-40B4-BE49-F238E27FC236}">
                <a16:creationId xmlns:a16="http://schemas.microsoft.com/office/drawing/2014/main" id="{E5FA8833-1DF9-E6BE-4D1A-46F30A43E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99" t="49922" r="39498" b="37989"/>
          <a:stretch/>
        </p:blipFill>
        <p:spPr>
          <a:xfrm>
            <a:off x="1117522" y="2065268"/>
            <a:ext cx="10075995" cy="21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59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455337-DA56-0B7A-FC7F-9151038804A5}"/>
              </a:ext>
            </a:extLst>
          </p:cNvPr>
          <p:cNvSpPr txBox="1"/>
          <p:nvPr/>
        </p:nvSpPr>
        <p:spPr>
          <a:xfrm>
            <a:off x="704335" y="103143"/>
            <a:ext cx="10392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</a:t>
            </a:r>
            <a:r>
              <a:rPr lang="ru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8 - </a:t>
            </a:r>
            <a:r>
              <a:rPr lang="ru-KZ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Биологическая эффективность и уровень пораженности семян с/х культур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2023 г.</a:t>
            </a:r>
            <a:r>
              <a:rPr lang="ru-KZ" b="1" dirty="0">
                <a:effectLst/>
              </a:rPr>
              <a:t> </a:t>
            </a:r>
            <a:endParaRPr lang="ru-KZ" b="1" dirty="0"/>
          </a:p>
        </p:txBody>
      </p:sp>
      <p:pic>
        <p:nvPicPr>
          <p:cNvPr id="6" name="Объект 9">
            <a:extLst>
              <a:ext uri="{FF2B5EF4-FFF2-40B4-BE49-F238E27FC236}">
                <a16:creationId xmlns:a16="http://schemas.microsoft.com/office/drawing/2014/main" id="{B0AF08CF-366B-A03B-5957-183A72F36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35" t="28637" r="39183" b="16919"/>
          <a:stretch/>
        </p:blipFill>
        <p:spPr>
          <a:xfrm>
            <a:off x="2619633" y="472475"/>
            <a:ext cx="7401698" cy="63855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DD5A6-1052-EB0C-E543-DC2D71734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30" y="5826812"/>
            <a:ext cx="10515600" cy="817289"/>
          </a:xfrm>
        </p:spPr>
        <p:txBody>
          <a:bodyPr>
            <a:normAutofit fontScale="90000"/>
          </a:bodyPr>
          <a:lstStyle/>
          <a:p>
            <a:pPr indent="449580"/>
            <a:r>
              <a:rPr lang="ru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ru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KZ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ru-RU" sz="1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24</a:t>
            </a:r>
            <a:r>
              <a:rPr lang="ru-KZ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Образцы чаше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</a:t>
            </a:r>
            <a:r>
              <a:rPr lang="ru-KZ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 семенами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KZ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протравленными препаратами Витакс в.к.с. и Ситизен к.с.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(слева-направо: контроль, опыт, опыт), 2023 г.</a:t>
            </a:r>
            <a:br>
              <a:rPr lang="ru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KZ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9F48C04-BECB-0BFF-571D-40D9FEDE1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966" t="35576" r="38805" b="20223"/>
          <a:stretch/>
        </p:blipFill>
        <p:spPr>
          <a:xfrm>
            <a:off x="2556997" y="0"/>
            <a:ext cx="6495393" cy="5943600"/>
          </a:xfrm>
        </p:spPr>
      </p:pic>
    </p:spTree>
    <p:extLst>
      <p:ext uri="{BB962C8B-B14F-4D97-AF65-F5344CB8AC3E}">
        <p14:creationId xmlns:p14="http://schemas.microsoft.com/office/powerpoint/2010/main" val="2546009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CAD7343E-B40F-EA4B-FE44-CD3D3C112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45" t="35329" r="38500" b="30000"/>
          <a:stretch/>
        </p:blipFill>
        <p:spPr>
          <a:xfrm>
            <a:off x="1223319" y="633113"/>
            <a:ext cx="9487501" cy="62897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7EE768-7FFA-6573-FBE5-2B37B2653AD9}"/>
              </a:ext>
            </a:extLst>
          </p:cNvPr>
          <p:cNvSpPr txBox="1"/>
          <p:nvPr/>
        </p:nvSpPr>
        <p:spPr>
          <a:xfrm>
            <a:off x="321275" y="263781"/>
            <a:ext cx="1100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ru-KZ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Биологическая эффективность и уровень пораженности семян с/х культур, 2021-2023 гг.</a:t>
            </a:r>
            <a:endParaRPr lang="ru-KZ" b="1" dirty="0"/>
          </a:p>
        </p:txBody>
      </p:sp>
    </p:spTree>
    <p:extLst>
      <p:ext uri="{BB962C8B-B14F-4D97-AF65-F5344CB8AC3E}">
        <p14:creationId xmlns:p14="http://schemas.microsoft.com/office/powerpoint/2010/main" val="4006908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1CF6907-5A66-F5F9-AA78-1D12FD27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1" y="72204"/>
            <a:ext cx="10515600" cy="557991"/>
          </a:xfrm>
        </p:spPr>
        <p:txBody>
          <a:bodyPr>
            <a:normAutofit/>
          </a:bodyPr>
          <a:lstStyle/>
          <a:p>
            <a:pPr algn="l"/>
            <a:r>
              <a:rPr lang="ru-KZ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 </a:t>
            </a: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ru-KZ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Биологическая эффективность и уровень пораженности семян с/х культур</a:t>
            </a: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2023 г.</a:t>
            </a:r>
            <a:endParaRPr lang="ru-KZ" sz="1400" b="1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CDAE1CE-09FF-52AC-A56D-42B466154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77" t="31919" r="38722" b="31019"/>
          <a:stretch/>
        </p:blipFill>
        <p:spPr>
          <a:xfrm>
            <a:off x="66910" y="488250"/>
            <a:ext cx="7017287" cy="6110258"/>
          </a:xfrm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id="{4FE5DE15-1E17-D47E-9089-CF6AB11DD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98" t="24017" r="38629" b="36161"/>
          <a:stretch/>
        </p:blipFill>
        <p:spPr>
          <a:xfrm>
            <a:off x="6955339" y="1046241"/>
            <a:ext cx="5169749" cy="536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76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603D4C-9F43-FB97-3B31-27A2F2E5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115" y="1003399"/>
            <a:ext cx="5590301" cy="515908"/>
          </a:xfrm>
        </p:spPr>
        <p:txBody>
          <a:bodyPr>
            <a:normAutofit fontScale="90000"/>
          </a:bodyPr>
          <a:lstStyle/>
          <a:p>
            <a:pPr algn="l"/>
            <a:br>
              <a:rPr lang="ru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KZ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 11 - Показатель всхожести семян с/х культур</a:t>
            </a:r>
            <a:br>
              <a:rPr lang="ru-KZ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KZ" b="1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DA65269-C51C-32FB-4D79-8231307929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5000" t="32502" r="39850" b="38806"/>
          <a:stretch/>
        </p:blipFill>
        <p:spPr>
          <a:xfrm>
            <a:off x="495300" y="1691339"/>
            <a:ext cx="5255962" cy="4212238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DFCF9BD-81AB-2E95-F288-B940FBFEB3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5143" t="44574" r="38715" b="26886"/>
          <a:stretch/>
        </p:blipFill>
        <p:spPr>
          <a:xfrm>
            <a:off x="6096000" y="1368524"/>
            <a:ext cx="5892435" cy="512435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664FE4-BF46-C967-74DE-5E165CF71CCA}"/>
              </a:ext>
            </a:extLst>
          </p:cNvPr>
          <p:cNvSpPr txBox="1"/>
          <p:nvPr/>
        </p:nvSpPr>
        <p:spPr>
          <a:xfrm>
            <a:off x="495300" y="5996226"/>
            <a:ext cx="609805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25. Проращивание семян – рулонный метод</a:t>
            </a: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2023 г.</a:t>
            </a:r>
            <a:br>
              <a:rPr lang="ru-KZ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KZ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314504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1CFE7-B0CA-A4F1-7656-C38EFB43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KZ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Результаты микробиологического исследования образцов почвы</a:t>
            </a:r>
            <a:r>
              <a:rPr lang="ru-KZ" dirty="0">
                <a:effectLst/>
              </a:rPr>
              <a:t> </a:t>
            </a:r>
            <a:endParaRPr lang="ru-KZ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F526285-17BA-71FB-4D27-273052006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31" t="40966" r="39101" b="22029"/>
          <a:stretch/>
        </p:blipFill>
        <p:spPr>
          <a:xfrm>
            <a:off x="3026979" y="1403132"/>
            <a:ext cx="5970426" cy="5089744"/>
          </a:xfrm>
        </p:spPr>
      </p:pic>
    </p:spTree>
    <p:extLst>
      <p:ext uri="{BB962C8B-B14F-4D97-AF65-F5344CB8AC3E}">
        <p14:creationId xmlns:p14="http://schemas.microsoft.com/office/powerpoint/2010/main" val="2871533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56F2450-14E1-0C84-E649-B07F2D75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76" y="159035"/>
            <a:ext cx="6833321" cy="569050"/>
          </a:xfrm>
        </p:spPr>
        <p:txBody>
          <a:bodyPr/>
          <a:lstStyle/>
          <a:p>
            <a:pPr algn="l"/>
            <a:r>
              <a:rPr lang="ru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 12 - Результаты секвенирования изучаемых штаммов</a:t>
            </a:r>
            <a:r>
              <a:rPr lang="ru-KZ" dirty="0">
                <a:effectLst/>
              </a:rPr>
              <a:t> </a:t>
            </a:r>
            <a:endParaRPr lang="ru-KZ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CFD70C2-2921-8BD5-178A-F51C9408AB1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21727976"/>
              </p:ext>
            </p:extLst>
          </p:nvPr>
        </p:nvGraphicFramePr>
        <p:xfrm>
          <a:off x="230376" y="815546"/>
          <a:ext cx="7010684" cy="5833992"/>
        </p:xfrm>
        <a:graphic>
          <a:graphicData uri="http://schemas.openxmlformats.org/drawingml/2006/table">
            <a:tbl>
              <a:tblPr firstRow="1" firstCol="1" bandRow="1"/>
              <a:tblGrid>
                <a:gridCol w="287316">
                  <a:extLst>
                    <a:ext uri="{9D8B030D-6E8A-4147-A177-3AD203B41FA5}">
                      <a16:colId xmlns:a16="http://schemas.microsoft.com/office/drawing/2014/main" val="2375797346"/>
                    </a:ext>
                  </a:extLst>
                </a:gridCol>
                <a:gridCol w="4778846">
                  <a:extLst>
                    <a:ext uri="{9D8B030D-6E8A-4147-A177-3AD203B41FA5}">
                      <a16:colId xmlns:a16="http://schemas.microsoft.com/office/drawing/2014/main" val="2804270657"/>
                    </a:ext>
                  </a:extLst>
                </a:gridCol>
                <a:gridCol w="1091905">
                  <a:extLst>
                    <a:ext uri="{9D8B030D-6E8A-4147-A177-3AD203B41FA5}">
                      <a16:colId xmlns:a16="http://schemas.microsoft.com/office/drawing/2014/main" val="178285011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3709111404"/>
                    </a:ext>
                  </a:extLst>
                </a:gridCol>
              </a:tblGrid>
              <a:tr h="347592">
                <a:tc>
                  <a:txBody>
                    <a:bodyPr/>
                    <a:lstStyle/>
                    <a:p>
                      <a:r>
                        <a:rPr lang="ru-RU" sz="1000" b="1" kern="50" dirty="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№</a:t>
                      </a:r>
                      <a:endParaRPr lang="ru-KZ" sz="1000" b="1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1" kern="50" dirty="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Последовательность</a:t>
                      </a:r>
                      <a:endParaRPr lang="ru-KZ" sz="1000" b="1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1" kern="50" dirty="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Название</a:t>
                      </a:r>
                      <a:endParaRPr lang="ru-KZ" sz="1000" b="1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1" kern="50" dirty="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% совпадения</a:t>
                      </a:r>
                      <a:endParaRPr lang="ru-KZ" sz="1000" b="1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970870"/>
                  </a:ext>
                </a:extLst>
              </a:tr>
              <a:tr h="1274503">
                <a:tc>
                  <a:txBody>
                    <a:bodyPr/>
                    <a:lstStyle/>
                    <a:p>
                      <a:r>
                        <a:rPr lang="ru-RU" sz="1000" kern="5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ru-KZ" sz="1000" kern="5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kern="50" dirty="0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TGATCGAGGTCACATTCAGAAGTTGGGGTTTTACGGCGTGGCCGCGACGATTACCAGTAACGAGGTGTATGATTACTACGCTATGGAAGCTCGACGTGACCGCCAATCGATTTGGGGAACGCGGGTTACCGCGAGTCCCAACACCAAGCTGAGCTTGAGGGTTGAAATGACGCTCGAACAGGCATGCCCGCCAGAATACTGGCGGGCGCAATGTGCGTTCAAAGATTCGATGATTCACTGAATTCTGCAATTCACATTACTTATCGCATTTTGCTGCGTTCTTCATCGATGCCAGAACCAAGAGATCCGTTGTTGAAAGTTTTGATTTATTTGTTTGTTTTACTCAGAAGTTCCACTAAACCGTCCCTTTTTACGGGGCGCGGGCTGATCCGAGGCAACGTATAGGTATGTTCACAGGGGTTCGCTGGTTCACCAACGGAGAC</a:t>
                      </a:r>
                      <a:endParaRPr lang="ru-KZ" sz="1000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i="1" kern="50" dirty="0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Fusarium </a:t>
                      </a:r>
                      <a:r>
                        <a:rPr lang="en-US" sz="1000" b="1" i="1" kern="50" dirty="0" err="1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equiseti</a:t>
                      </a:r>
                      <a:endParaRPr lang="ru-KZ" sz="1000" b="1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1" kern="50" dirty="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100</a:t>
                      </a:r>
                      <a:endParaRPr lang="ru-KZ" sz="1000" b="1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512603"/>
                  </a:ext>
                </a:extLst>
              </a:tr>
              <a:tr h="1042774">
                <a:tc>
                  <a:txBody>
                    <a:bodyPr/>
                    <a:lstStyle/>
                    <a:p>
                      <a:r>
                        <a:rPr lang="ru-RU" sz="1000" kern="5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ru-KZ" sz="1000" kern="5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5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TGCCGTGTCGCACTCATCCAAAACGTCGGGAAGAGCTCCGAATTCTACGGACGCCAGCCGGAAGGACCTACTACAACAGCCTCGGCTTCAACATCAAGGCCACCAACGGAGGAACCCTCGACTTCACCTTGTCTTTCTCAGGCCGATAAGCTTGACGACCACAAGTGGTACTCCTGTGGCGAGAACAGCTTCATGGACTTCTCTTTCGACAGCGACCGCAGCGGTCTGCTCCTGAAGCAGAAGGTTAGCGACGAGTAAGTTACCCTTGTACCTTCGATTACTTCGCAGATTCAGATATACTAACATATTCCCAGCATCACCTATGTCGCTACCGCCACTCTTCCCAACTACTGCCGCGCTGGCGGTAACG</a:t>
                      </a:r>
                      <a:endParaRPr lang="ru-KZ" sz="1000" kern="5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i="1" kern="50" dirty="0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Alternaria </a:t>
                      </a:r>
                      <a:r>
                        <a:rPr lang="en-US" sz="1000" b="1" i="1" kern="50" dirty="0" err="1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alternata</a:t>
                      </a:r>
                      <a:endParaRPr lang="ru-KZ" sz="1000" b="1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1" kern="50" dirty="0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97,43%</a:t>
                      </a:r>
                      <a:endParaRPr lang="ru-KZ" sz="1000" b="1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343356"/>
                  </a:ext>
                </a:extLst>
              </a:tr>
              <a:tr h="1506230">
                <a:tc>
                  <a:txBody>
                    <a:bodyPr/>
                    <a:lstStyle/>
                    <a:p>
                      <a:r>
                        <a:rPr lang="ru-RU" sz="1000" kern="5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ru-KZ" sz="1000" kern="5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50" dirty="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AGCAGCTTGTGCGTCGCAGCATCGCTGCGTTCTCGCAGCGTTGCAGCTTGCCGTGTCGCACTCATCCAAAACGTCGGGAAGAGCTCCGAATTCTACGGACGCCAGCCGGAAGGACCTACTACAACAGCCTCGGCTTCAACATCAAGGCCACCAACGGAGGAACCCTCGACTTCACCTTGTCTTTCTCAGGCCGATAAGCTTGACGACCACAAGTGGTACTCCTGTGGCGAGAACAGCTTCATGGACTTCTCTTTCGACAGCGACCGCAGCGGTCTGCTCCTGAAGCAGAAGGTTAGCGACGAGTAAGTTACCCTTGTACCTTCGATTACTTCGCAGATTCAGATATACTAACATATTCCCAGCATCACCTATGTCGCTACCGCCACTCTTCCCAACTACTGCCGCGCTGGCGGTAACGGCCCTAAGGATTTTGTCTGCCAGGGTGTTGCCGACGCCTACATCACCCTCGTAGGGAGGCCTTGGAAGGGGAAAAAGGGGGGGGGGGAAATGGATACACATTGGGGGTGAAATGGGTAA</a:t>
                      </a:r>
                      <a:endParaRPr lang="ru-KZ" sz="1000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i="1" kern="50" dirty="0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Alternaria </a:t>
                      </a:r>
                      <a:r>
                        <a:rPr lang="en-US" sz="1000" b="1" i="1" kern="50" dirty="0" err="1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alternata</a:t>
                      </a:r>
                      <a:endParaRPr lang="ru-KZ" sz="1000" b="1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1" kern="50" dirty="0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97,52%</a:t>
                      </a:r>
                      <a:endParaRPr lang="ru-KZ" sz="1000" b="1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447653"/>
                  </a:ext>
                </a:extLst>
              </a:tr>
              <a:tr h="1506230">
                <a:tc>
                  <a:txBody>
                    <a:bodyPr/>
                    <a:lstStyle/>
                    <a:p>
                      <a:r>
                        <a:rPr lang="ru-RU" sz="1000" kern="5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ru-KZ" sz="1000" kern="5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50"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CCACTTGAACACTACTCTGGAAGATTTCCGAGTTCTACGGACGCAAGAAGGAGGGGAACCTACTACAACAGCCTCGGCTTCAACATCAAGGCTACCAACGAGGAACACTCGACTTCACCTGCTCTCTCTCAGCCGACAAGCTTGAGGACCACACTTGGTACTCTTGCGGCGAGAACAGCTTCATGGACTTCTCTTTCGACAGCGACCGCAACGGTCTGCTCCTGAAGCAGAAGGTTAGCGACGAGTAAGTTACCCTTGTACCTTCGATTACTTCGCAGATTCAGATATACTAACATGTTTCCAGCATCACCTATGTCGCTACCGCCACTCTTCCCAACTACTGCCGCGCTGGGGTAACGGCCCTAAGGACTTTGTCTGCCAGGGTGTTGCCGACGCCTACATCACCCTCGTAAGCTTGGTGACTGCTACGATGGTGGTGAACTGCATACGATGGTGGTGAACTGGATACGATGGTGGGAACTGCATACGATGTGGTGAACTGCATAACAGGTGGGAACTGATACGAGGTG</a:t>
                      </a:r>
                      <a:endParaRPr lang="ru-KZ" sz="1000" kern="5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i="1" kern="50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Alternaria alternata</a:t>
                      </a:r>
                      <a:endParaRPr lang="ru-KZ" sz="1000" b="1" kern="5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1" kern="50" dirty="0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ea typeface="Trebuchet MS" panose="020B0703020202090204" pitchFamily="34" charset="0"/>
                          <a:cs typeface="Tahoma" panose="020B0604030504040204" pitchFamily="34" charset="0"/>
                        </a:rPr>
                        <a:t>98,28%</a:t>
                      </a:r>
                      <a:endParaRPr lang="ru-KZ" sz="1000" b="1" kern="50" dirty="0"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ahoma" panose="020B0604030504040204" pitchFamily="34" charset="0"/>
                      </a:endParaRPr>
                    </a:p>
                  </a:txBody>
                  <a:tcPr marL="38851" marR="3885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732894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C9048D-D11A-6F88-4E40-A453BD094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62" t="24347" r="38587" b="67688"/>
          <a:stretch/>
        </p:blipFill>
        <p:spPr>
          <a:xfrm>
            <a:off x="7335795" y="815546"/>
            <a:ext cx="4856205" cy="1325563"/>
          </a:xfrm>
          <a:prstGeom prst="rect">
            <a:avLst/>
          </a:prstGeom>
        </p:spPr>
      </p:pic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5E92B57-37E7-5D2B-2D6E-0E536FF345C8}"/>
              </a:ext>
            </a:extLst>
          </p:cNvPr>
          <p:cNvSpPr txBox="1">
            <a:spLocks/>
          </p:cNvSpPr>
          <p:nvPr/>
        </p:nvSpPr>
        <p:spPr>
          <a:xfrm>
            <a:off x="7335795" y="165494"/>
            <a:ext cx="4856205" cy="569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4400" b="0" i="0" u="none" strike="noStrike" kern="1" cap="none" spc="0" baseline="0">
                <a:solidFill>
                  <a:schemeClr val="tx1"/>
                </a:solidFill>
                <a:effectLst/>
                <a:latin typeface="Calibri" pitchFamily="2" charset="-52"/>
                <a:ea typeface="Calibri" pitchFamily="2" charset="-52"/>
                <a:cs typeface="Calibri" pitchFamily="2" charset="-52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400" b="0" i="0" u="none" strike="noStrike" kern="1" cap="none" spc="0" baseline="0">
                <a:solidFill>
                  <a:schemeClr val="tx1"/>
                </a:solidFill>
                <a:effectLst/>
                <a:latin typeface="Arial" pitchFamily="2" charset="-52"/>
                <a:ea typeface="Arial" pitchFamily="2" charset="-52"/>
                <a:cs typeface="Arial" pitchFamily="2" charset="-52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400" b="0" i="0" u="none" strike="noStrike" kern="1" cap="none" spc="0" baseline="0">
                <a:solidFill>
                  <a:schemeClr val="tx1"/>
                </a:solidFill>
                <a:effectLst/>
                <a:latin typeface="Arial" pitchFamily="2" charset="-52"/>
                <a:ea typeface="Arial" pitchFamily="2" charset="-52"/>
                <a:cs typeface="Arial" pitchFamily="2" charset="-52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400" b="0" i="0" u="none" strike="noStrike" kern="1" cap="none" spc="0" baseline="0">
                <a:solidFill>
                  <a:schemeClr val="tx1"/>
                </a:solidFill>
                <a:effectLst/>
                <a:latin typeface="Arial" pitchFamily="2" charset="-52"/>
                <a:ea typeface="Arial" pitchFamily="2" charset="-52"/>
                <a:cs typeface="Arial" pitchFamily="2" charset="-52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400" b="0" i="0" u="none" strike="noStrike" kern="1" cap="none" spc="0" baseline="0">
                <a:solidFill>
                  <a:schemeClr val="tx1"/>
                </a:solidFill>
                <a:effectLst/>
                <a:latin typeface="Arial" pitchFamily="2" charset="-52"/>
                <a:ea typeface="Arial" pitchFamily="2" charset="-52"/>
                <a:cs typeface="Arial" pitchFamily="2" charset="-52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800" b="0" i="0" u="none" strike="noStrike" kern="1" cap="none" spc="0" baseline="0">
                <a:solidFill>
                  <a:schemeClr val="tx1"/>
                </a:solidFill>
                <a:effectLst/>
                <a:latin typeface="Calibri" pitchFamily="2" charset="-52"/>
                <a:ea typeface="Calibri" pitchFamily="2" charset="-52"/>
                <a:cs typeface="Calibri" pitchFamily="2" charset="-52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800" b="0" i="0" u="none" strike="noStrike" kern="1" cap="none" spc="0" baseline="0">
                <a:solidFill>
                  <a:schemeClr val="tx1"/>
                </a:solidFill>
                <a:effectLst/>
                <a:latin typeface="Calibri" pitchFamily="2" charset="-52"/>
                <a:ea typeface="Calibri" pitchFamily="2" charset="-52"/>
                <a:cs typeface="Calibri" pitchFamily="2" charset="-52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800" b="0" i="0" u="none" strike="noStrike" kern="1" cap="none" spc="0" baseline="0">
                <a:solidFill>
                  <a:schemeClr val="tx1"/>
                </a:solidFill>
                <a:effectLst/>
                <a:latin typeface="Calibri" pitchFamily="2" charset="-52"/>
                <a:ea typeface="Calibri" pitchFamily="2" charset="-52"/>
                <a:cs typeface="Calibri" pitchFamily="2" charset="-52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800" b="0" i="0" u="none" strike="noStrike" kern="1" cap="none" spc="0" baseline="0">
                <a:solidFill>
                  <a:schemeClr val="tx1"/>
                </a:solidFill>
                <a:effectLst/>
                <a:latin typeface="Calibri" pitchFamily="2" charset="-52"/>
                <a:ea typeface="Calibri" pitchFamily="2" charset="-52"/>
                <a:cs typeface="Calibri" pitchFamily="2" charset="-52"/>
              </a:defRPr>
            </a:lvl9pPr>
          </a:lstStyle>
          <a:p>
            <a:pPr algn="l"/>
            <a:r>
              <a:rPr lang="ru-KZ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 13 – Использованные культуры</a:t>
            </a:r>
            <a:r>
              <a:rPr lang="ru-K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599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1"/>
          <p:cNvPic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FPVPYxMAAAAlAAAAEQAAAA0AAAAAAAAAAAAAAAAAAAAAAAAAAAAAAAAAAAAAAAAAAAEAAABQAAAAAAAAAAAA4D8AAAAAAADgPwAAAAAAAOA/AAAAAAAA4D8AAAAAAADgPwAAAAAAAOA/AAAAAAAA4D8AAAAAAADgPwAAAAAAAOA/AAAAAAAA4D8CAAAAjAAAAAEAAAAAAAAA////AAAAAAAAAAAAAAAAAAAAAAAAAAAAAAAAAAAAAAAAAAAAeAAAAAEAAABAAAAAAAAAAAAAAAB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NgDAADaAgAAn0YAAJwj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88916" y="154631"/>
            <a:ext cx="10855325" cy="5325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  <p:sp>
        <p:nvSpPr>
          <p:cNvPr id="3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xAAAIkkAAARMgAAgicAAAAAAAAmAAAACAAAAP//////////MAAAABQAAAAAAAAAAAD//wAAAQAAAP//AAABAA=="/>
              </a:ext>
            </a:extLst>
          </p:cNvSpPr>
          <p:nvPr/>
        </p:nvSpPr>
        <p:spPr>
          <a:xfrm>
            <a:off x="2514763" y="5479741"/>
            <a:ext cx="7162473" cy="483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dirty="0"/>
              <a:t>Рисунок 1. Процесс создания веб-приложения.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cap="none" spc="0" baseline="0">
                <a:solidFill>
                  <a:srgbClr val="000000"/>
                </a:solidFill>
                <a:effectLst/>
                <a:latin typeface="Calibri" pitchFamily="2" charset="-52"/>
                <a:ea typeface="SimSun" charset="0"/>
                <a:cs typeface="Times New Roman" pitchFamily="1" charset="-52"/>
              </a:defRPr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C2FD9-3680-EB71-AF86-35FD5170B8D4}"/>
              </a:ext>
            </a:extLst>
          </p:cNvPr>
          <p:cNvSpPr txBox="1"/>
          <p:nvPr/>
        </p:nvSpPr>
        <p:spPr>
          <a:xfrm>
            <a:off x="1010165" y="596297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https://katru-zikr.streamlit.app/</a:t>
            </a:r>
            <a:r>
              <a:rPr lang="ru-KZ" dirty="0">
                <a:effectLst/>
              </a:rPr>
              <a:t> </a:t>
            </a:r>
            <a:endParaRPr lang="ru-KZ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404E0FD-33DF-145B-69D5-A4FECE6F2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16865"/>
              </p:ext>
            </p:extLst>
          </p:nvPr>
        </p:nvGraphicFramePr>
        <p:xfrm>
          <a:off x="195648" y="733991"/>
          <a:ext cx="11800703" cy="61008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687">
                  <a:extLst>
                    <a:ext uri="{9D8B030D-6E8A-4147-A177-3AD203B41FA5}">
                      <a16:colId xmlns:a16="http://schemas.microsoft.com/office/drawing/2014/main" val="2050941382"/>
                    </a:ext>
                  </a:extLst>
                </a:gridCol>
                <a:gridCol w="7753690">
                  <a:extLst>
                    <a:ext uri="{9D8B030D-6E8A-4147-A177-3AD203B41FA5}">
                      <a16:colId xmlns:a16="http://schemas.microsoft.com/office/drawing/2014/main" val="2651169954"/>
                    </a:ext>
                  </a:extLst>
                </a:gridCol>
                <a:gridCol w="1153472">
                  <a:extLst>
                    <a:ext uri="{9D8B030D-6E8A-4147-A177-3AD203B41FA5}">
                      <a16:colId xmlns:a16="http://schemas.microsoft.com/office/drawing/2014/main" val="396602461"/>
                    </a:ext>
                  </a:extLst>
                </a:gridCol>
                <a:gridCol w="2384854">
                  <a:extLst>
                    <a:ext uri="{9D8B030D-6E8A-4147-A177-3AD203B41FA5}">
                      <a16:colId xmlns:a16="http://schemas.microsoft.com/office/drawing/2014/main" val="1492501572"/>
                    </a:ext>
                  </a:extLst>
                </a:gridCol>
              </a:tblGrid>
              <a:tr h="335156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Системы защиты, название препарата, баковой смеси,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препаративная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форма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Норма расхода препарата, л (кг)/га, л(кг)/т</a:t>
                      </a:r>
                      <a:endParaRPr lang="ru-KZ" sz="1200" b="1" kern="5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RU" sz="12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 b="1" kern="5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Сроки, способ обработки, назначение</a:t>
                      </a:r>
                      <a:endParaRPr lang="ru-KZ" sz="1200" b="1" kern="5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extLst>
                  <a:ext uri="{0D108BD9-81ED-4DB2-BD59-A6C34878D82A}">
                    <a16:rowId xmlns:a16="http://schemas.microsoft.com/office/drawing/2014/main" val="1041802882"/>
                  </a:ext>
                </a:extLst>
              </a:tr>
              <a:tr h="55859">
                <a:tc>
                  <a:txBody>
                    <a:bodyPr/>
                    <a:lstStyle/>
                    <a:p>
                      <a:pPr algn="ctr"/>
                      <a:r>
                        <a:rPr lang="ru-RU" sz="12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KZ" sz="1200" b="1" kern="5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KZ" sz="1200" b="1" kern="5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KZ" sz="1200" b="1" kern="5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extLst>
                  <a:ext uri="{0D108BD9-81ED-4DB2-BD59-A6C34878D82A}">
                    <a16:rowId xmlns:a16="http://schemas.microsoft.com/office/drawing/2014/main" val="55904609"/>
                  </a:ext>
                </a:extLst>
              </a:tr>
              <a:tr h="111719"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KZ" sz="1200" b="1" kern="5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обработки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200" b="1" kern="5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extLst>
                  <a:ext uri="{0D108BD9-81ED-4DB2-BD59-A6C34878D82A}">
                    <a16:rowId xmlns:a16="http://schemas.microsoft.com/office/drawing/2014/main" val="2475164708"/>
                  </a:ext>
                </a:extLst>
              </a:tr>
              <a:tr h="57217"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Экологизированная</a:t>
                      </a:r>
                      <a:r>
                        <a:rPr lang="ru-RU" sz="12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схема защиты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71742"/>
                  </a:ext>
                </a:extLst>
              </a:tr>
              <a:tr h="614453">
                <a:tc rowSpan="3">
                  <a:txBody>
                    <a:bodyPr/>
                    <a:lstStyle/>
                    <a:p>
                      <a:pPr algn="just"/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Клорид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Экстра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к.с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д.в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.: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имидаклоприд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233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тебуконазол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13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) +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Альбит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т.пс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д.в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.: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поли-бета-гидроксимасляная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кислота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6,2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магний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сернокислый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29,8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калий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фосфорнокислый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двузамещённый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91,1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калий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азотнокислый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91,2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карбамид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181,5 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кг</a:t>
                      </a: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1,5 +0,1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 семян перед посевом против болезней, вредителей и стимуляции роста</a:t>
                      </a:r>
                      <a:endParaRPr lang="ru-KZ" sz="1200" b="1" kern="5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extLst>
                  <a:ext uri="{0D108BD9-81ED-4DB2-BD59-A6C34878D82A}">
                    <a16:rowId xmlns:a16="http://schemas.microsoft.com/office/drawing/2014/main" val="4144784607"/>
                  </a:ext>
                </a:extLst>
              </a:tr>
              <a:tr h="8937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Эфир Экстра 905,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д.в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.: 2,4-Д кислота в виде 2-этилгексилового эфира, 905 г/л) +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Галлантный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75%,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с.т.с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д.в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.: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трибенурон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-метил, 750 г/кг) +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Грами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Супер,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феноксапроп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-п-этил, 100 г/л + антидот, 27 г/л) + Альбит,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т.пс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д.в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.: поли-бета-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гидроксимасляная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кислота – 6,2 г/кг + магний сернокислый – 29,8 г/кг + калий фосфорнокислый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двузамещённый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91,1 г/кг + калий азотнокислый – 91,2 г/кг + карбамид – 181,5 г/кг)</a:t>
                      </a:r>
                      <a:endParaRPr lang="ru-KZ" b="1" dirty="0"/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 + 0,010 + 0,6 + 0,015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посевов в фазе кущения культуры против однолетних и многолетних двудольных и злаковых сорняков</a:t>
                      </a:r>
                      <a:endParaRPr lang="ru-KZ" sz="1200" b="1" kern="5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extLst>
                  <a:ext uri="{0D108BD9-81ED-4DB2-BD59-A6C34878D82A}">
                    <a16:rowId xmlns:a16="http://schemas.microsoft.com/office/drawing/2014/main" val="4171248571"/>
                  </a:ext>
                </a:extLst>
              </a:tr>
              <a:tr h="726171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д.в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.: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пропиконазол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250 г/л) +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Инсект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с.к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д.в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.: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тиаметоксам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141 г/л + лямбда-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цигалотрин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106 г/л) +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Агростимулин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в.с.р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диметилпиридин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 комплекс ростовых веществ) </a:t>
                      </a:r>
                      <a:endParaRPr lang="ru-KZ" b="1" dirty="0"/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 + 0,15 + 0,04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в фазе «флаг лист-колошение» против комплекса болезней и вредителей, для повышения урожайности и качества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extLst>
                  <a:ext uri="{0D108BD9-81ED-4DB2-BD59-A6C34878D82A}">
                    <a16:rowId xmlns:a16="http://schemas.microsoft.com/office/drawing/2014/main" val="46900479"/>
                  </a:ext>
                </a:extLst>
              </a:tr>
              <a:tr h="5585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603812"/>
                  </a:ext>
                </a:extLst>
              </a:tr>
              <a:tr h="391015">
                <a:tc rowSpan="3">
                  <a:txBody>
                    <a:bodyPr/>
                    <a:lstStyle/>
                    <a:p>
                      <a:pPr algn="just"/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Юнта,к.с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д.в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.: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имидаклоприд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233 г/л +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тебуконазол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13 г/л )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1,75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 семян перед посевом против болезней и вредителей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extLst>
                  <a:ext uri="{0D108BD9-81ED-4DB2-BD59-A6C34878D82A}">
                    <a16:rowId xmlns:a16="http://schemas.microsoft.com/office/drawing/2014/main" val="821131824"/>
                  </a:ext>
                </a:extLst>
              </a:tr>
              <a:tr h="837890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Эфир Экстра 905,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д.в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.: 2,4-Д кислота в виде 2-этилгексилового эфира, 905 г/л) +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Галлантный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75%,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с.т.с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д.в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.: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трибенурон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-метил, 750 г/кг) +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Грами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Супер,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феноксапроп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-п-этил, 100 г/л + антидот, 27 г/л)</a:t>
                      </a:r>
                      <a:endParaRPr lang="ru-KZ" b="1" dirty="0"/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 + 0,015 + 0,6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посевов в фазе кущения культуры против однолетних и многолетних двудольных и злаковых сорняков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extLst>
                  <a:ext uri="{0D108BD9-81ED-4DB2-BD59-A6C34878D82A}">
                    <a16:rowId xmlns:a16="http://schemas.microsoft.com/office/drawing/2014/main" val="4207997630"/>
                  </a:ext>
                </a:extLst>
              </a:tr>
              <a:tr h="446875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пропиконазол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250 г/л) +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Инсект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с.к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тиаметоксам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141 г/л + лямбда-</a:t>
                      </a:r>
                      <a:r>
                        <a:rPr lang="ru-RU" sz="1200" b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цигалотрин</a:t>
                      </a:r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106 г/л)</a:t>
                      </a:r>
                      <a:endParaRPr lang="ru-KZ" b="1" dirty="0"/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 + 0,15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в фазе «флаг лист-колошение» против комплекса болезней и вредителей</a:t>
                      </a:r>
                      <a:endParaRPr lang="ru-KZ" sz="1200" b="1" kern="50" dirty="0">
                        <a:effectLst/>
                        <a:latin typeface="Times New Roman" panose="02020603050405020304" pitchFamily="18" charset="0"/>
                        <a:ea typeface="Trebuchet MS" panose="020B070302020209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917" marR="20947" marT="0" marB="0"/>
                </a:tc>
                <a:extLst>
                  <a:ext uri="{0D108BD9-81ED-4DB2-BD59-A6C34878D82A}">
                    <a16:rowId xmlns:a16="http://schemas.microsoft.com/office/drawing/2014/main" val="274660022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07E7B8C-FA7F-47A9-6D08-020D3ABB0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648" y="-18182"/>
            <a:ext cx="1804942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Место проведения опытов: ТОО «НПЦ ЗХ им. Бараева», п. Шортанды (Акмолинская область, Шортандинский район).</a:t>
            </a:r>
            <a:endParaRPr kumimoji="0" lang="ru-KZ" altLang="ru-KZ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Таблица  </a:t>
            </a:r>
            <a:r>
              <a:rPr lang="ru-RU" altLang="ru-KZ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kumimoji="0" lang="ru-RU" altLang="ru-KZ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Система защиты пшеница  от вредных организмов</a:t>
            </a:r>
            <a:endParaRPr kumimoji="0" lang="ru-RU" altLang="ru-KZ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72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F4B4814-FA27-D601-C3F6-362E89387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021180"/>
              </p:ext>
            </p:extLst>
          </p:nvPr>
        </p:nvGraphicFramePr>
        <p:xfrm>
          <a:off x="132449" y="651249"/>
          <a:ext cx="11927103" cy="62745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6103">
                  <a:extLst>
                    <a:ext uri="{9D8B030D-6E8A-4147-A177-3AD203B41FA5}">
                      <a16:colId xmlns:a16="http://schemas.microsoft.com/office/drawing/2014/main" val="1060740550"/>
                    </a:ext>
                  </a:extLst>
                </a:gridCol>
                <a:gridCol w="3966695">
                  <a:extLst>
                    <a:ext uri="{9D8B030D-6E8A-4147-A177-3AD203B41FA5}">
                      <a16:colId xmlns:a16="http://schemas.microsoft.com/office/drawing/2014/main" val="1846150882"/>
                    </a:ext>
                  </a:extLst>
                </a:gridCol>
                <a:gridCol w="2596671">
                  <a:extLst>
                    <a:ext uri="{9D8B030D-6E8A-4147-A177-3AD203B41FA5}">
                      <a16:colId xmlns:a16="http://schemas.microsoft.com/office/drawing/2014/main" val="2703612822"/>
                    </a:ext>
                  </a:extLst>
                </a:gridCol>
                <a:gridCol w="4667634">
                  <a:extLst>
                    <a:ext uri="{9D8B030D-6E8A-4147-A177-3AD203B41FA5}">
                      <a16:colId xmlns:a16="http://schemas.microsoft.com/office/drawing/2014/main" val="617599162"/>
                    </a:ext>
                  </a:extLst>
                </a:gridCol>
              </a:tblGrid>
              <a:tr h="301731"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Системы защиты, название препарата, баковой смеси, препаративная форма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Норма расхода препарата, л (кг)/га, л(кг)/т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Сроки, способ обработки, назначение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extLst>
                  <a:ext uri="{0D108BD9-81ED-4DB2-BD59-A6C34878D82A}">
                    <a16:rowId xmlns:a16="http://schemas.microsoft.com/office/drawing/2014/main" val="4038600184"/>
                  </a:ext>
                </a:extLst>
              </a:tr>
              <a:tr h="60346">
                <a:tc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 (без обработки)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extLst>
                  <a:ext uri="{0D108BD9-81ED-4DB2-BD59-A6C34878D82A}">
                    <a16:rowId xmlns:a16="http://schemas.microsoft.com/office/drawing/2014/main" val="3025874043"/>
                  </a:ext>
                </a:extLst>
              </a:tr>
              <a:tr h="60346"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Экологизированная схема защиты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635169"/>
                  </a:ext>
                </a:extLst>
              </a:tr>
              <a:tr h="663808">
                <a:tc rowSpan="3"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Клорид Экстра, к.с. (д.в.: имидаклоприд, 233 г/л + тебуконазол, 13 г/л ) + Альбит, т.пс (д.в.: поли-бета-гидроксимасляная кислота – 6,2 г/кг + магний сернокислый – 29,8 г/кг + калий фосфорнокислый двузамещённый – 91,1 г/кг + калий азотнокислый – 91,2 г/кг + карбамид – 181,5 г/кг)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1,5 +0,1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 семян перед посевом против болезней, вредителей и стимуляции роста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extLst>
                  <a:ext uri="{0D108BD9-81ED-4DB2-BD59-A6C34878D82A}">
                    <a16:rowId xmlns:a16="http://schemas.microsoft.com/office/drawing/2014/main" val="290422347"/>
                  </a:ext>
                </a:extLst>
              </a:tr>
              <a:tr h="1025885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Эфир Экстра 905, к.э. (д.в.: 2,4-Д кислота в виде 2-этилгексилового эфира, 905 г/л)  + Галлантный 75%, с.т.с (д.в.: трибенурон-метил, 750 г/кг)  + Ягуар, э.м.в. (феноксапроп-п-этил, 69г/л + мефенпир-диэтил (антидот), 75 г/л) + Альбит, т.пс (д.в.: поли-бета-гидроксимасляная кислота – 6,2 г/кг + магний сернокислый – 29,8 г/кг + калий фосфорнокислый двузамещённый – 91,1 г/кг + калий азотнокислый – 91,2 г/кг + карбамид – 181,5 г/кг)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 + 0,010 + 0,6 + 0,015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посевов в фазе кущения культуры против однолетних и многолетних двудольных и злаковых сорняков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extLst>
                  <a:ext uri="{0D108BD9-81ED-4DB2-BD59-A6C34878D82A}">
                    <a16:rowId xmlns:a16="http://schemas.microsoft.com/office/drawing/2014/main" val="3864190506"/>
                  </a:ext>
                </a:extLst>
              </a:tr>
              <a:tr h="724154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Пропикон, к.э. (д.в.: пропиконазол 250 г/л) + Инсект, с.к. (д.в.: тиаметоксам, 141 г/л + лямбда-цигалотрин, 106 г/л) + Агростимулин, в.с.р. (диметилпиридин и комплекс ростовых веществ)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 + 0,15 + 0,04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в фазе «флаг лист-колошение» против комплекса болезней и вредителей, для повышения урожайности и качества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extLst>
                  <a:ext uri="{0D108BD9-81ED-4DB2-BD59-A6C34878D82A}">
                    <a16:rowId xmlns:a16="http://schemas.microsoft.com/office/drawing/2014/main" val="2049887006"/>
                  </a:ext>
                </a:extLst>
              </a:tr>
              <a:tr h="60346">
                <a:tc gridSpan="4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300438"/>
                  </a:ext>
                </a:extLst>
              </a:tr>
              <a:tr h="422423">
                <a:tc rowSpan="3"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Юнта,к.с. (д.в.: имидаклоприд, 233 г/л + тебуконазол, 13 г/л )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1,75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 семян перед посевом против болезней и вредителей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extLst>
                  <a:ext uri="{0D108BD9-81ED-4DB2-BD59-A6C34878D82A}">
                    <a16:rowId xmlns:a16="http://schemas.microsoft.com/office/drawing/2014/main" val="2515013932"/>
                  </a:ext>
                </a:extLst>
              </a:tr>
              <a:tr h="724154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Эфир Экстра 905, к.э. (д.в.: 2,4-Д кислота в виде 2-этилгексилового эфира, 905 г/л)  + Галлантный 75%, с.т.с (д.в.: трибенурон-метил, 750 г/кг)  + Ягуар, э.м.в. (феноксапроп-п-этил, 69г/л + мефенпир-диэтил (антидот), 75 г/л)</a:t>
                      </a:r>
                      <a:endParaRPr lang="ru-KZ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 + 0,015 + 0,6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посевов в фазе кущения культуры против однолетних и многолетних двудольных и злаковых сорняков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extLst>
                  <a:ext uri="{0D108BD9-81ED-4DB2-BD59-A6C34878D82A}">
                    <a16:rowId xmlns:a16="http://schemas.microsoft.com/office/drawing/2014/main" val="3089281338"/>
                  </a:ext>
                </a:extLst>
              </a:tr>
              <a:tr h="48276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Пропикон, к.э. (пропиконазол 250 г/л) + Инсект, с.к. (д.в.: тиаметоксам, 141 г/л + лямбда-цигалотрин, 106 г/л)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 + 0,15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в фазе «флаг лист-колошение» против комплекса болезней и вредителей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7" marR="22630" marT="0" marB="0"/>
                </a:tc>
                <a:extLst>
                  <a:ext uri="{0D108BD9-81ED-4DB2-BD59-A6C34878D82A}">
                    <a16:rowId xmlns:a16="http://schemas.microsoft.com/office/drawing/2014/main" val="134303246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44C47F2-7525-9681-7722-F46231C08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2449" y="130262"/>
            <a:ext cx="58015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Таблица  </a:t>
            </a:r>
            <a:r>
              <a:rPr lang="ru-RU" altLang="ru-KZ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Система защиты  ячменя от вредных организмов</a:t>
            </a:r>
            <a:endParaRPr kumimoji="0" lang="ru-RU" altLang="ru-KZ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50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E08F26-9725-7012-5CD1-17ECFE1FDB0A}"/>
              </a:ext>
            </a:extLst>
          </p:cNvPr>
          <p:cNvSpPr txBox="1"/>
          <p:nvPr/>
        </p:nvSpPr>
        <p:spPr>
          <a:xfrm>
            <a:off x="342899" y="216929"/>
            <a:ext cx="7491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Таблица 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15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KZ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Система защиты рапса от вредных организмов </a:t>
            </a:r>
            <a:endParaRPr lang="ru-KZ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D6B8F92F-2C15-5025-EC87-35C6D9A88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47519"/>
              </p:ext>
            </p:extLst>
          </p:nvPr>
        </p:nvGraphicFramePr>
        <p:xfrm>
          <a:off x="251254" y="697471"/>
          <a:ext cx="11689491" cy="6114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3124">
                  <a:extLst>
                    <a:ext uri="{9D8B030D-6E8A-4147-A177-3AD203B41FA5}">
                      <a16:colId xmlns:a16="http://schemas.microsoft.com/office/drawing/2014/main" val="236151049"/>
                    </a:ext>
                  </a:extLst>
                </a:gridCol>
                <a:gridCol w="6289589">
                  <a:extLst>
                    <a:ext uri="{9D8B030D-6E8A-4147-A177-3AD203B41FA5}">
                      <a16:colId xmlns:a16="http://schemas.microsoft.com/office/drawing/2014/main" val="4072754215"/>
                    </a:ext>
                  </a:extLst>
                </a:gridCol>
                <a:gridCol w="1297459">
                  <a:extLst>
                    <a:ext uri="{9D8B030D-6E8A-4147-A177-3AD203B41FA5}">
                      <a16:colId xmlns:a16="http://schemas.microsoft.com/office/drawing/2014/main" val="3760707728"/>
                    </a:ext>
                  </a:extLst>
                </a:gridCol>
                <a:gridCol w="3509319">
                  <a:extLst>
                    <a:ext uri="{9D8B030D-6E8A-4147-A177-3AD203B41FA5}">
                      <a16:colId xmlns:a16="http://schemas.microsoft.com/office/drawing/2014/main" val="3554724213"/>
                    </a:ext>
                  </a:extLst>
                </a:gridCol>
              </a:tblGrid>
              <a:tr h="308919"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Системы защиты, название препарата, баковой смеси, препаративная форма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KZ" sz="1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Норма расхода препарата, л (кг)/га, л(кг)/т</a:t>
                      </a:r>
                    </a:p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Сроки, способ обработки, назначение</a:t>
                      </a:r>
                      <a:endParaRPr lang="ru-KZ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 anchor="ctr"/>
                </a:tc>
                <a:extLst>
                  <a:ext uri="{0D108BD9-81ED-4DB2-BD59-A6C34878D82A}">
                    <a16:rowId xmlns:a16="http://schemas.microsoft.com/office/drawing/2014/main" val="1561731855"/>
                  </a:ext>
                </a:extLst>
              </a:tr>
              <a:tr h="148281"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 (без обработки)</a:t>
                      </a:r>
                    </a:p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extLst>
                  <a:ext uri="{0D108BD9-81ED-4DB2-BD59-A6C34878D82A}">
                    <a16:rowId xmlns:a16="http://schemas.microsoft.com/office/drawing/2014/main" val="1031932056"/>
                  </a:ext>
                </a:extLst>
              </a:tr>
              <a:tr h="74141"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Экологизированная</a:t>
                      </a: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схема защиты 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173946"/>
                  </a:ext>
                </a:extLst>
              </a:tr>
              <a:tr h="593123">
                <a:tc rowSpan="3"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Витакс, в.с.к. (д.в.: карбоксин 170 г/л + тирам 170 г/л) + Зеребра Агро, в.р. (д.в.: коллоидное серебро, 500 мг/л + полигексаметиленбигуанид гидрохлорид, 100 мг/л)</a:t>
                      </a:r>
                    </a:p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 + 0,15 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 семян перед посевом против болезней и стимуляции роста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extLst>
                  <a:ext uri="{0D108BD9-81ED-4DB2-BD59-A6C34878D82A}">
                    <a16:rowId xmlns:a16="http://schemas.microsoft.com/office/drawing/2014/main" val="3900278574"/>
                  </a:ext>
                </a:extLst>
              </a:tr>
              <a:tr h="963827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Виртуоз, в.д.г.  (д.в.: клопиралид, 750 г/кг) + Терра 4%, к.э. (хизалофоп-П-тефурил, 40 г/л) + Зеребра Агро, в.р. (д.в.: коллоидное серебро, 500 мг/л + полигексаметиленбигуанид гидрохлорид, 100 мг/л)</a:t>
                      </a:r>
                      <a:endParaRPr lang="ru-KZ" dirty="0"/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0,12 + 1,0 + 0,15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посевов в фазе формирования листовой розетки против однолетних и многолетних двудольных и злаковых сорняков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extLst>
                  <a:ext uri="{0D108BD9-81ED-4DB2-BD59-A6C34878D82A}">
                    <a16:rowId xmlns:a16="http://schemas.microsoft.com/office/drawing/2014/main" val="3088371620"/>
                  </a:ext>
                </a:extLst>
              </a:tr>
              <a:tr h="80071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Заря, с.к. (д.в.: имидаклоприд, 150 г/л + лямбда-цигалотрин, 50 г/л) + Грос Фосфито-LNPK (Азот N + Фосфор (фосфит) P</a:t>
                      </a:r>
                      <a:r>
                        <a:rPr lang="ru-KZ" sz="12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ru-KZ" sz="12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Калий K</a:t>
                      </a:r>
                      <a:r>
                        <a:rPr lang="ru-KZ" sz="12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+ Свободные аминокислоты)</a:t>
                      </a:r>
                      <a:endParaRPr lang="ru-KZ" dirty="0"/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 + 2,0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в фазе 4-х листьев-розетки против комплекса вредителей, в том числе капустной моли с одновременной подкормкой микроудобрением</a:t>
                      </a:r>
                    </a:p>
                  </a:txBody>
                  <a:tcPr marL="23997" marR="22936" marT="0" marB="0"/>
                </a:tc>
                <a:extLst>
                  <a:ext uri="{0D108BD9-81ED-4DB2-BD59-A6C34878D82A}">
                    <a16:rowId xmlns:a16="http://schemas.microsoft.com/office/drawing/2014/main" val="4174622541"/>
                  </a:ext>
                </a:extLst>
              </a:tr>
              <a:tr h="74141">
                <a:tc gridSpan="4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773433"/>
                  </a:ext>
                </a:extLst>
              </a:tr>
              <a:tr h="444843">
                <a:tc rowSpan="3"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Витакс, в.с.к. (д.в.: карбоксин 170 г/л + тирам 170 г/л)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 семян перед посевом против болезней</a:t>
                      </a:r>
                      <a:endParaRPr lang="ru-KZ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extLst>
                  <a:ext uri="{0D108BD9-81ED-4DB2-BD59-A6C34878D82A}">
                    <a16:rowId xmlns:a16="http://schemas.microsoft.com/office/drawing/2014/main" val="2183121600"/>
                  </a:ext>
                </a:extLst>
              </a:tr>
              <a:tr h="815545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Виртуоз, в.д.г. + Терра 4%, к.э. Виртуоз, в.д.г.  (д.в.: клопиралид, 750 г/кг) + Терра 4%,  к.э. (д.в.: хизалофоп-П-тефурил, 40 г/л)</a:t>
                      </a:r>
                      <a:endParaRPr lang="ru-KZ"/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 + 1,5 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посевов в фазе 3-4 листьев против однолетних и многолетних двудольных и злаковых сорняков</a:t>
                      </a:r>
                      <a:endParaRPr lang="ru-KZ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extLst>
                  <a:ext uri="{0D108BD9-81ED-4DB2-BD59-A6C34878D82A}">
                    <a16:rowId xmlns:a16="http://schemas.microsoft.com/office/drawing/2014/main" val="630351065"/>
                  </a:ext>
                </a:extLst>
              </a:tr>
              <a:tr h="667265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Лятрин, к.э. (д.в.: лямбда-цигалотрин, 50 г/л)</a:t>
                      </a:r>
                      <a:endParaRPr lang="ru-KZ" dirty="0"/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0,15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в начале бутонизации против комплекса вредителей, в том числе капустной моли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997" marR="22936" marT="0" marB="0"/>
                </a:tc>
                <a:extLst>
                  <a:ext uri="{0D108BD9-81ED-4DB2-BD59-A6C34878D82A}">
                    <a16:rowId xmlns:a16="http://schemas.microsoft.com/office/drawing/2014/main" val="2577148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610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357F0F-6350-2DF7-0C16-26AEF3500264}"/>
              </a:ext>
            </a:extLst>
          </p:cNvPr>
          <p:cNvSpPr txBox="1"/>
          <p:nvPr/>
        </p:nvSpPr>
        <p:spPr>
          <a:xfrm>
            <a:off x="0" y="95647"/>
            <a:ext cx="1129407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ru-KZ" sz="14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Место проведения опытов: ТОО «Найдоровское», п. Акпан (Карагандинская область, Осакаровский район).</a:t>
            </a:r>
            <a:endParaRPr lang="ru-KZ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KZ" sz="14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KZ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Таблица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16</a:t>
            </a:r>
            <a:r>
              <a:rPr lang="ru-KZ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– Система защиты льна масличного от вредных организмов</a:t>
            </a:r>
            <a:endParaRPr lang="ru-KZ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C3F90EC-F4B8-A26A-30FF-CFD808A5C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86935"/>
              </p:ext>
            </p:extLst>
          </p:nvPr>
        </p:nvGraphicFramePr>
        <p:xfrm>
          <a:off x="172993" y="1128718"/>
          <a:ext cx="11578281" cy="5624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6897">
                  <a:extLst>
                    <a:ext uri="{9D8B030D-6E8A-4147-A177-3AD203B41FA5}">
                      <a16:colId xmlns:a16="http://schemas.microsoft.com/office/drawing/2014/main" val="1796790194"/>
                    </a:ext>
                  </a:extLst>
                </a:gridCol>
                <a:gridCol w="6306364">
                  <a:extLst>
                    <a:ext uri="{9D8B030D-6E8A-4147-A177-3AD203B41FA5}">
                      <a16:colId xmlns:a16="http://schemas.microsoft.com/office/drawing/2014/main" val="4062234468"/>
                    </a:ext>
                  </a:extLst>
                </a:gridCol>
                <a:gridCol w="2237510">
                  <a:extLst>
                    <a:ext uri="{9D8B030D-6E8A-4147-A177-3AD203B41FA5}">
                      <a16:colId xmlns:a16="http://schemas.microsoft.com/office/drawing/2014/main" val="3430622004"/>
                    </a:ext>
                  </a:extLst>
                </a:gridCol>
                <a:gridCol w="2237510">
                  <a:extLst>
                    <a:ext uri="{9D8B030D-6E8A-4147-A177-3AD203B41FA5}">
                      <a16:colId xmlns:a16="http://schemas.microsoft.com/office/drawing/2014/main" val="1796576638"/>
                    </a:ext>
                  </a:extLst>
                </a:gridCol>
              </a:tblGrid>
              <a:tr h="348225"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Системы защиты, название препарата, баковой смеси, препаративная форма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Норма расхода препарата, л (кг)/га, л(кг)/т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Сроки, способ обработки, назначение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extLst>
                  <a:ext uri="{0D108BD9-81ED-4DB2-BD59-A6C34878D82A}">
                    <a16:rowId xmlns:a16="http://schemas.microsoft.com/office/drawing/2014/main" val="4215281260"/>
                  </a:ext>
                </a:extLst>
              </a:tr>
              <a:tr h="87941"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Экологизированная</a:t>
                      </a: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схема защиты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78959"/>
                  </a:ext>
                </a:extLst>
              </a:tr>
              <a:tr h="87941"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 (без обработки)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extLst>
                  <a:ext uri="{0D108BD9-81ED-4DB2-BD59-A6C34878D82A}">
                    <a16:rowId xmlns:a16="http://schemas.microsoft.com/office/drawing/2014/main" val="2666410004"/>
                  </a:ext>
                </a:extLst>
              </a:tr>
              <a:tr h="783505">
                <a:tc rowSpan="3"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Витакс, в.с.к. (карбоксин 170 г/л + тирам 170 г/л) + Зеребра Агро, в.р. (коллоидное серебро, 500 мг/л + полигексаметиленбигуанид гидрохлорид, 100 мг/л)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1,5 + 0,1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 семян перед посевом против болезней и стимуляции роста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extLst>
                  <a:ext uri="{0D108BD9-81ED-4DB2-BD59-A6C34878D82A}">
                    <a16:rowId xmlns:a16="http://schemas.microsoft.com/office/drawing/2014/main" val="1486987918"/>
                  </a:ext>
                </a:extLst>
              </a:tr>
              <a:tr h="870561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Гармония, в.д.г. (Тифенсульфурон-метил, 750 г/кг) + Терра 4%, к.э. (хизалофоп-п-тефурил, 40 г/л) + Зеребра Агро, в.р. (коллоидное серебро, 500 мг/л + полигексаметиленбигуанид гидрохлорид, 100 мг/л)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0,016 + 1,0 + 0,15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обработка посевов в фазе «елочки» против однолетних и многолетних двудольных и злаковых сорняков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extLst>
                  <a:ext uri="{0D108BD9-81ED-4DB2-BD59-A6C34878D82A}">
                    <a16:rowId xmlns:a16="http://schemas.microsoft.com/office/drawing/2014/main" val="2128558565"/>
                  </a:ext>
                </a:extLst>
              </a:tr>
              <a:tr h="870561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Флекс Эксперт, к.э. (дельтаметрин, 100 г/л) + Грос Фосфито-LNPK (д.в.: Азот N + Фосфор (фосфит) P</a:t>
                      </a:r>
                      <a:r>
                        <a:rPr lang="ru-KZ" sz="12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ru-KZ" sz="12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Калий K</a:t>
                      </a:r>
                      <a:r>
                        <a:rPr lang="ru-KZ" sz="12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+ Свободные аминокислоты)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 + 2,0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обработка в фазе бутонизации против комплекса вредителей, с одновременной подкормкой микроудобрением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extLst>
                  <a:ext uri="{0D108BD9-81ED-4DB2-BD59-A6C34878D82A}">
                    <a16:rowId xmlns:a16="http://schemas.microsoft.com/office/drawing/2014/main" val="862031540"/>
                  </a:ext>
                </a:extLst>
              </a:tr>
              <a:tr h="87941">
                <a:tc gridSpan="4"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045995"/>
                  </a:ext>
                </a:extLst>
              </a:tr>
              <a:tr h="87941">
                <a:tc rowSpan="4"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 (без обработки)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extLst>
                  <a:ext uri="{0D108BD9-81ED-4DB2-BD59-A6C34878D82A}">
                    <a16:rowId xmlns:a16="http://schemas.microsoft.com/office/drawing/2014/main" val="2975530770"/>
                  </a:ext>
                </a:extLst>
              </a:tr>
              <a:tr h="435281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Витакс, в.с.к. (карбоксин 170 г/л + тирам 170 г/л)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 семян перед посевом против болезней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extLst>
                  <a:ext uri="{0D108BD9-81ED-4DB2-BD59-A6C34878D82A}">
                    <a16:rowId xmlns:a16="http://schemas.microsoft.com/office/drawing/2014/main" val="405290468"/>
                  </a:ext>
                </a:extLst>
              </a:tr>
              <a:tr h="783505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Секатор Турбо, м.д. (йодосульфурон-метил-натрий, 25 г/л + амидосульфурон, 100 г/л + мефенпир-диэтил (антидот) 250 г/л)) + Пантера 4%, к.э. (хизалофоп-п-тефурил, 40 г/л)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0,075 + 1,5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r>
                        <a:rPr lang="ru-KZ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посевов в фазе «елочки» против однолетних и многолетних двудольных сорняков</a:t>
                      </a:r>
                      <a:endParaRPr lang="ru-KZ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extLst>
                  <a:ext uri="{0D108BD9-81ED-4DB2-BD59-A6C34878D82A}">
                    <a16:rowId xmlns:a16="http://schemas.microsoft.com/office/drawing/2014/main" val="1477049467"/>
                  </a:ext>
                </a:extLst>
              </a:tr>
              <a:tr h="783505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Каратэ Зеон, к.э.(лямбда-цигалотрин, 50 г/л)</a:t>
                      </a:r>
                      <a:endParaRPr lang="ru-KZ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tc>
                  <a:txBody>
                    <a:bodyPr/>
                    <a:lstStyle/>
                    <a:p>
                      <a:r>
                        <a:rPr lang="ru-KZ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опрыскивание в началебутонизации против комплекса вредителей, в том числе капустной моли</a:t>
                      </a:r>
                      <a:endParaRPr lang="ru-KZ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97" marR="28287" marT="0" marB="0"/>
                </a:tc>
                <a:extLst>
                  <a:ext uri="{0D108BD9-81ED-4DB2-BD59-A6C34878D82A}">
                    <a16:rowId xmlns:a16="http://schemas.microsoft.com/office/drawing/2014/main" val="183612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904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CF24ED0-4537-E2CE-8148-E0D80EC16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32830"/>
              </p:ext>
            </p:extLst>
          </p:nvPr>
        </p:nvGraphicFramePr>
        <p:xfrm>
          <a:off x="410877" y="958677"/>
          <a:ext cx="11167404" cy="4972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9967">
                  <a:extLst>
                    <a:ext uri="{9D8B030D-6E8A-4147-A177-3AD203B41FA5}">
                      <a16:colId xmlns:a16="http://schemas.microsoft.com/office/drawing/2014/main" val="1115041041"/>
                    </a:ext>
                  </a:extLst>
                </a:gridCol>
                <a:gridCol w="1397295">
                  <a:extLst>
                    <a:ext uri="{9D8B030D-6E8A-4147-A177-3AD203B41FA5}">
                      <a16:colId xmlns:a16="http://schemas.microsoft.com/office/drawing/2014/main" val="1024940512"/>
                    </a:ext>
                  </a:extLst>
                </a:gridCol>
                <a:gridCol w="1397295">
                  <a:extLst>
                    <a:ext uri="{9D8B030D-6E8A-4147-A177-3AD203B41FA5}">
                      <a16:colId xmlns:a16="http://schemas.microsoft.com/office/drawing/2014/main" val="3179394641"/>
                    </a:ext>
                  </a:extLst>
                </a:gridCol>
                <a:gridCol w="2007240">
                  <a:extLst>
                    <a:ext uri="{9D8B030D-6E8A-4147-A177-3AD203B41FA5}">
                      <a16:colId xmlns:a16="http://schemas.microsoft.com/office/drawing/2014/main" val="1630995455"/>
                    </a:ext>
                  </a:extLst>
                </a:gridCol>
                <a:gridCol w="1248367">
                  <a:extLst>
                    <a:ext uri="{9D8B030D-6E8A-4147-A177-3AD203B41FA5}">
                      <a16:colId xmlns:a16="http://schemas.microsoft.com/office/drawing/2014/main" val="923991882"/>
                    </a:ext>
                  </a:extLst>
                </a:gridCol>
                <a:gridCol w="2007240">
                  <a:extLst>
                    <a:ext uri="{9D8B030D-6E8A-4147-A177-3AD203B41FA5}">
                      <a16:colId xmlns:a16="http://schemas.microsoft.com/office/drawing/2014/main" val="1889460259"/>
                    </a:ext>
                  </a:extLst>
                </a:gridCol>
              </a:tblGrid>
              <a:tr h="608369">
                <a:tc row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Варианты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Распространение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болезни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Биологическая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эффективность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36069"/>
                  </a:ext>
                </a:extLst>
              </a:tr>
              <a:tr h="1322355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фазу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Кущения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Перед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уборкой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среднем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БЭ,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4432146"/>
                  </a:ext>
                </a:extLst>
              </a:tr>
              <a:tr h="60836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БЭ,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БЭ,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193508"/>
                  </a:ext>
                </a:extLst>
              </a:tr>
              <a:tr h="1216735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Клорид Экстра, к.с. + Альбит, т.пс. (1,5+0,1)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83,3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91,6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6260445"/>
                  </a:ext>
                </a:extLst>
              </a:tr>
              <a:tr h="608369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Юнта, к.с. (1,75)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83,3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91,6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9563000"/>
                  </a:ext>
                </a:extLst>
              </a:tr>
              <a:tr h="608369"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2500980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7FEFDD20-5E50-DC89-72D0-9ADAB555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76" y="216486"/>
            <a:ext cx="107967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Таблица – </a:t>
            </a: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Средняя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биологическая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вариантах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протравливания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семян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пшеницы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против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корневых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гнилей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период 2021-2023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гг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Шортандинский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район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Акмолинской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kk-KZ" altLang="ru-KZ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980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9826B7A-D7D3-D50C-606A-502FAA2C6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87727"/>
              </p:ext>
            </p:extLst>
          </p:nvPr>
        </p:nvGraphicFramePr>
        <p:xfrm>
          <a:off x="243660" y="1137279"/>
          <a:ext cx="11062773" cy="51893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6466">
                  <a:extLst>
                    <a:ext uri="{9D8B030D-6E8A-4147-A177-3AD203B41FA5}">
                      <a16:colId xmlns:a16="http://schemas.microsoft.com/office/drawing/2014/main" val="4267331925"/>
                    </a:ext>
                  </a:extLst>
                </a:gridCol>
                <a:gridCol w="1677575">
                  <a:extLst>
                    <a:ext uri="{9D8B030D-6E8A-4147-A177-3AD203B41FA5}">
                      <a16:colId xmlns:a16="http://schemas.microsoft.com/office/drawing/2014/main" val="1743028755"/>
                    </a:ext>
                  </a:extLst>
                </a:gridCol>
                <a:gridCol w="1173594">
                  <a:extLst>
                    <a:ext uri="{9D8B030D-6E8A-4147-A177-3AD203B41FA5}">
                      <a16:colId xmlns:a16="http://schemas.microsoft.com/office/drawing/2014/main" val="4217916183"/>
                    </a:ext>
                  </a:extLst>
                </a:gridCol>
                <a:gridCol w="1844387">
                  <a:extLst>
                    <a:ext uri="{9D8B030D-6E8A-4147-A177-3AD203B41FA5}">
                      <a16:colId xmlns:a16="http://schemas.microsoft.com/office/drawing/2014/main" val="1463407026"/>
                    </a:ext>
                  </a:extLst>
                </a:gridCol>
                <a:gridCol w="1174776">
                  <a:extLst>
                    <a:ext uri="{9D8B030D-6E8A-4147-A177-3AD203B41FA5}">
                      <a16:colId xmlns:a16="http://schemas.microsoft.com/office/drawing/2014/main" val="2796589871"/>
                    </a:ext>
                  </a:extLst>
                </a:gridCol>
                <a:gridCol w="1676394">
                  <a:extLst>
                    <a:ext uri="{9D8B030D-6E8A-4147-A177-3AD203B41FA5}">
                      <a16:colId xmlns:a16="http://schemas.microsoft.com/office/drawing/2014/main" val="4040908373"/>
                    </a:ext>
                  </a:extLst>
                </a:gridCol>
                <a:gridCol w="1509581">
                  <a:extLst>
                    <a:ext uri="{9D8B030D-6E8A-4147-A177-3AD203B41FA5}">
                      <a16:colId xmlns:a16="http://schemas.microsoft.com/office/drawing/2014/main" val="3071555811"/>
                    </a:ext>
                  </a:extLst>
                </a:gridCol>
              </a:tblGrid>
              <a:tr h="2594689"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Варианты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Развитие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болезни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через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дней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после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обработки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БЭ,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</a:rPr>
                        <a:t> </a:t>
                      </a:r>
                    </a:p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Развитие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болезни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через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дней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после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обработки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</a:rPr>
                        <a:t> </a:t>
                      </a: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БЭ,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Развитие болезни через 30 дней после обработки, 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БЭ,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4825085"/>
                  </a:ext>
                </a:extLst>
              </a:tr>
              <a:tr h="1482680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Пропикон, к.э. + Альбит, т.пс. (0,5+0,04)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7743700"/>
                  </a:ext>
                </a:extLst>
              </a:tr>
              <a:tr h="741340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Пропикон, к.э. (0,5)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8406713"/>
                  </a:ext>
                </a:extLst>
              </a:tr>
              <a:tr h="370669"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9256795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5896D9F7-73FB-2C66-52CF-6779D00F8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60" y="398908"/>
            <a:ext cx="107928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ru-RU" altLang="ru-KZ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Средняя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биологическая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фунгицидов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ячмене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против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гельминтоспориозной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пятнистости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период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2021-2023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г.г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Шортандинский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район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Акмолинской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kk-KZ" altLang="ru-KZ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24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D962754-0F4E-3D70-0816-C1C8500B9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053825"/>
              </p:ext>
            </p:extLst>
          </p:nvPr>
        </p:nvGraphicFramePr>
        <p:xfrm>
          <a:off x="397733" y="1037968"/>
          <a:ext cx="10488570" cy="54434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117">
                  <a:extLst>
                    <a:ext uri="{9D8B030D-6E8A-4147-A177-3AD203B41FA5}">
                      <a16:colId xmlns:a16="http://schemas.microsoft.com/office/drawing/2014/main" val="4276891115"/>
                    </a:ext>
                  </a:extLst>
                </a:gridCol>
                <a:gridCol w="1775619">
                  <a:extLst>
                    <a:ext uri="{9D8B030D-6E8A-4147-A177-3AD203B41FA5}">
                      <a16:colId xmlns:a16="http://schemas.microsoft.com/office/drawing/2014/main" val="107713593"/>
                    </a:ext>
                  </a:extLst>
                </a:gridCol>
                <a:gridCol w="969245">
                  <a:extLst>
                    <a:ext uri="{9D8B030D-6E8A-4147-A177-3AD203B41FA5}">
                      <a16:colId xmlns:a16="http://schemas.microsoft.com/office/drawing/2014/main" val="2500417092"/>
                    </a:ext>
                  </a:extLst>
                </a:gridCol>
                <a:gridCol w="1613889">
                  <a:extLst>
                    <a:ext uri="{9D8B030D-6E8A-4147-A177-3AD203B41FA5}">
                      <a16:colId xmlns:a16="http://schemas.microsoft.com/office/drawing/2014/main" val="2367144611"/>
                    </a:ext>
                  </a:extLst>
                </a:gridCol>
                <a:gridCol w="969245">
                  <a:extLst>
                    <a:ext uri="{9D8B030D-6E8A-4147-A177-3AD203B41FA5}">
                      <a16:colId xmlns:a16="http://schemas.microsoft.com/office/drawing/2014/main" val="2657523812"/>
                    </a:ext>
                  </a:extLst>
                </a:gridCol>
                <a:gridCol w="1775619">
                  <a:extLst>
                    <a:ext uri="{9D8B030D-6E8A-4147-A177-3AD203B41FA5}">
                      <a16:colId xmlns:a16="http://schemas.microsoft.com/office/drawing/2014/main" val="1356806928"/>
                    </a:ext>
                  </a:extLst>
                </a:gridCol>
                <a:gridCol w="1129836">
                  <a:extLst>
                    <a:ext uri="{9D8B030D-6E8A-4147-A177-3AD203B41FA5}">
                      <a16:colId xmlns:a16="http://schemas.microsoft.com/office/drawing/2014/main" val="3801386629"/>
                    </a:ext>
                  </a:extLst>
                </a:gridCol>
              </a:tblGrid>
              <a:tr h="2931087"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Варианты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Развитие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болезни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через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дней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после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обработки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БЭ,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</a:rPr>
                        <a:t> </a:t>
                      </a:r>
                    </a:p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Развитие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болезни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через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дней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после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обработки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</a:rPr>
                        <a:t> </a:t>
                      </a: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БЭ,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Развитие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болезни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через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30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дней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после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обработки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БЭ, 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4158185"/>
                  </a:ext>
                </a:extLst>
              </a:tr>
              <a:tr h="1256181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Пропикон, к.э. + Агростимулин, в.с.р. (0,5+0,04)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82,1%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77,5%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4062382"/>
                  </a:ext>
                </a:extLst>
              </a:tr>
              <a:tr h="837454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Пропикон, к.э. (0,5)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78,6%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70,0%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021060"/>
                  </a:ext>
                </a:extLst>
              </a:tr>
              <a:tr h="418726"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565165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0509FA1C-E6CF-A4FC-789E-434AFF2D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33" y="550146"/>
            <a:ext cx="999946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Средняя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биологическая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фунгицидов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пшенице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против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септориоза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период 2021-2023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г.г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kk-KZ" altLang="ru-KZ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110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5CAFC65-07FD-0B38-E1B3-08D7DABCF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807637"/>
              </p:ext>
            </p:extLst>
          </p:nvPr>
        </p:nvGraphicFramePr>
        <p:xfrm>
          <a:off x="411892" y="951470"/>
          <a:ext cx="10597979" cy="52886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09061">
                  <a:extLst>
                    <a:ext uri="{9D8B030D-6E8A-4147-A177-3AD203B41FA5}">
                      <a16:colId xmlns:a16="http://schemas.microsoft.com/office/drawing/2014/main" val="2095450843"/>
                    </a:ext>
                  </a:extLst>
                </a:gridCol>
                <a:gridCol w="1444459">
                  <a:extLst>
                    <a:ext uri="{9D8B030D-6E8A-4147-A177-3AD203B41FA5}">
                      <a16:colId xmlns:a16="http://schemas.microsoft.com/office/drawing/2014/main" val="43224004"/>
                    </a:ext>
                  </a:extLst>
                </a:gridCol>
                <a:gridCol w="1444459">
                  <a:extLst>
                    <a:ext uri="{9D8B030D-6E8A-4147-A177-3AD203B41FA5}">
                      <a16:colId xmlns:a16="http://schemas.microsoft.com/office/drawing/2014/main" val="3462644411"/>
                    </a:ext>
                  </a:extLst>
                </a:gridCol>
              </a:tblGrid>
              <a:tr h="592465">
                <a:tc rowSpan="2"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Вариант опыта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Сорняки 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56831"/>
                  </a:ext>
                </a:extLst>
              </a:tr>
              <a:tr h="260901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шт./м</a:t>
                      </a:r>
                      <a:r>
                        <a:rPr lang="ru-KZ" sz="14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гибель, %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0597326"/>
                  </a:ext>
                </a:extLst>
              </a:tr>
              <a:tr h="1304508">
                <a:tc>
                  <a:txBody>
                    <a:bodyPr/>
                    <a:lstStyle/>
                    <a:p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</a:p>
                    <a:p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 обработки</a:t>
                      </a:r>
                    </a:p>
                    <a:p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1-й учет</a:t>
                      </a:r>
                    </a:p>
                    <a:p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2-й учет</a:t>
                      </a:r>
                    </a:p>
                    <a:p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3-й учет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31,0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31,2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32,0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33,8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809187"/>
                  </a:ext>
                </a:extLst>
              </a:tr>
              <a:tr h="1565409">
                <a:tc>
                  <a:txBody>
                    <a:bodyPr/>
                    <a:lstStyle/>
                    <a:p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Эфир Экстра 905, к.э. + Галлантный 75%, с.т.с + Грами Супер, к.э. + Альбит, т.пс. (0,3+0,01+0,6+0,04)</a:t>
                      </a:r>
                    </a:p>
                    <a:p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 обработки</a:t>
                      </a:r>
                    </a:p>
                    <a:p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1-й учет</a:t>
                      </a:r>
                    </a:p>
                    <a:p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2-й учет</a:t>
                      </a:r>
                    </a:p>
                    <a:p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3-й учет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35,2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17,2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9,5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7,0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51,3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73,0</a:t>
                      </a:r>
                    </a:p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80,1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1962382"/>
                  </a:ext>
                </a:extLst>
              </a:tr>
              <a:tr h="1565409">
                <a:tc>
                  <a:txBody>
                    <a:bodyPr/>
                    <a:lstStyle/>
                    <a:p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Эфир Экстра 905, к.э. + Галлантный 75%, с.т.с + Грами Супер, к.э. (0,5+0,015+0,6)</a:t>
                      </a:r>
                    </a:p>
                    <a:p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 обработки</a:t>
                      </a:r>
                    </a:p>
                    <a:p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1-й учет</a:t>
                      </a:r>
                    </a:p>
                    <a:p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2-й учет</a:t>
                      </a:r>
                    </a:p>
                    <a:p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3-й учет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37,0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19,0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12,2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7,2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48,6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67,0</a:t>
                      </a:r>
                    </a:p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80,5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3576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E3CB29EA-0FD6-A815-5553-E08167E82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92" y="463949"/>
            <a:ext cx="83867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15 - 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Средняя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биологическая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гербицидов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пшенице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период 2021-2023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г.г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kk-KZ" altLang="ru-KZ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86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36D5BEC-A688-EB43-8AC8-0EDD91D2A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465137"/>
              </p:ext>
            </p:extLst>
          </p:nvPr>
        </p:nvGraphicFramePr>
        <p:xfrm>
          <a:off x="1029730" y="848132"/>
          <a:ext cx="10289059" cy="54167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3618">
                  <a:extLst>
                    <a:ext uri="{9D8B030D-6E8A-4147-A177-3AD203B41FA5}">
                      <a16:colId xmlns:a16="http://schemas.microsoft.com/office/drawing/2014/main" val="135501139"/>
                    </a:ext>
                  </a:extLst>
                </a:gridCol>
                <a:gridCol w="1596234">
                  <a:extLst>
                    <a:ext uri="{9D8B030D-6E8A-4147-A177-3AD203B41FA5}">
                      <a16:colId xmlns:a16="http://schemas.microsoft.com/office/drawing/2014/main" val="511545833"/>
                    </a:ext>
                  </a:extLst>
                </a:gridCol>
                <a:gridCol w="1969354">
                  <a:extLst>
                    <a:ext uri="{9D8B030D-6E8A-4147-A177-3AD203B41FA5}">
                      <a16:colId xmlns:a16="http://schemas.microsoft.com/office/drawing/2014/main" val="1220509238"/>
                    </a:ext>
                  </a:extLst>
                </a:gridCol>
                <a:gridCol w="1969354">
                  <a:extLst>
                    <a:ext uri="{9D8B030D-6E8A-4147-A177-3AD203B41FA5}">
                      <a16:colId xmlns:a16="http://schemas.microsoft.com/office/drawing/2014/main" val="1951539646"/>
                    </a:ext>
                  </a:extLst>
                </a:gridCol>
                <a:gridCol w="1066034">
                  <a:extLst>
                    <a:ext uri="{9D8B030D-6E8A-4147-A177-3AD203B41FA5}">
                      <a16:colId xmlns:a16="http://schemas.microsoft.com/office/drawing/2014/main" val="189824486"/>
                    </a:ext>
                  </a:extLst>
                </a:gridCol>
                <a:gridCol w="1124465">
                  <a:extLst>
                    <a:ext uri="{9D8B030D-6E8A-4147-A177-3AD203B41FA5}">
                      <a16:colId xmlns:a16="http://schemas.microsoft.com/office/drawing/2014/main" val="2860131605"/>
                    </a:ext>
                  </a:extLst>
                </a:gridCol>
              </a:tblGrid>
              <a:tr h="1625023">
                <a:tc rowSpan="2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Варианты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Льняной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трипс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экз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растение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Биологическая эффективность, 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56293"/>
                  </a:ext>
                </a:extLst>
              </a:tr>
              <a:tr h="108334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обработки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Учеть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день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Учеть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день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3 сутки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7 сутки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7783372"/>
                  </a:ext>
                </a:extLst>
              </a:tr>
              <a:tr h="1625023"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Флекс Эксперт, к.э. + </a:t>
                      </a:r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Грос Фосфито-LNPK</a:t>
                      </a:r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(0,06 + 2,0)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2,6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80,8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4845197"/>
                  </a:ext>
                </a:extLst>
              </a:tr>
              <a:tr h="541674"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Лятрин, к.э. ( 0,15)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2,2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54,5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77,3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1886109"/>
                  </a:ext>
                </a:extLst>
              </a:tr>
              <a:tr h="541674"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2,8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088353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394FD19-A892-D002-A5AE-E290C324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164" y="177627"/>
            <a:ext cx="103396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ru-RU" altLang="ru-KZ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Средняя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биологическая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инсектицидов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льне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против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льняного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трипса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период 2021-2023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г.г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Осакаровский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район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Карагандинской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kumimoji="0" lang="kk-KZ" altLang="ru-KZ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624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1742CC6-6DAE-1F62-1CBD-0FDB386CF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199136"/>
              </p:ext>
            </p:extLst>
          </p:nvPr>
        </p:nvGraphicFramePr>
        <p:xfrm>
          <a:off x="457200" y="1062681"/>
          <a:ext cx="10960443" cy="4979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0900">
                  <a:extLst>
                    <a:ext uri="{9D8B030D-6E8A-4147-A177-3AD203B41FA5}">
                      <a16:colId xmlns:a16="http://schemas.microsoft.com/office/drawing/2014/main" val="2376714618"/>
                    </a:ext>
                  </a:extLst>
                </a:gridCol>
                <a:gridCol w="1700392">
                  <a:extLst>
                    <a:ext uri="{9D8B030D-6E8A-4147-A177-3AD203B41FA5}">
                      <a16:colId xmlns:a16="http://schemas.microsoft.com/office/drawing/2014/main" val="1851172893"/>
                    </a:ext>
                  </a:extLst>
                </a:gridCol>
                <a:gridCol w="2097859">
                  <a:extLst>
                    <a:ext uri="{9D8B030D-6E8A-4147-A177-3AD203B41FA5}">
                      <a16:colId xmlns:a16="http://schemas.microsoft.com/office/drawing/2014/main" val="3780962861"/>
                    </a:ext>
                  </a:extLst>
                </a:gridCol>
                <a:gridCol w="2097859">
                  <a:extLst>
                    <a:ext uri="{9D8B030D-6E8A-4147-A177-3AD203B41FA5}">
                      <a16:colId xmlns:a16="http://schemas.microsoft.com/office/drawing/2014/main" val="86445972"/>
                    </a:ext>
                  </a:extLst>
                </a:gridCol>
                <a:gridCol w="1306276">
                  <a:extLst>
                    <a:ext uri="{9D8B030D-6E8A-4147-A177-3AD203B41FA5}">
                      <a16:colId xmlns:a16="http://schemas.microsoft.com/office/drawing/2014/main" val="2545736026"/>
                    </a:ext>
                  </a:extLst>
                </a:gridCol>
                <a:gridCol w="1027157">
                  <a:extLst>
                    <a:ext uri="{9D8B030D-6E8A-4147-A177-3AD203B41FA5}">
                      <a16:colId xmlns:a16="http://schemas.microsoft.com/office/drawing/2014/main" val="3978764464"/>
                    </a:ext>
                  </a:extLst>
                </a:gridCol>
              </a:tblGrid>
              <a:tr h="957649">
                <a:tc rowSpan="2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Варианты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Гусениц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экз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растение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Биологическая эффективность, 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49030"/>
                  </a:ext>
                </a:extLst>
              </a:tr>
              <a:tr h="1149179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обработки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Учеть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день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Учеть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день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3 сутки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7 сутки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2107158"/>
                  </a:ext>
                </a:extLst>
              </a:tr>
              <a:tr h="1723768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Заря, с.к. + Грос Фосфито-LNPK</a:t>
                      </a:r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(0,1 + 2,0)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53,3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877091"/>
                  </a:ext>
                </a:extLst>
              </a:tr>
              <a:tr h="574588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Лятрин, к.э. (0,15)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56,7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93,3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4513643"/>
                  </a:ext>
                </a:extLst>
              </a:tr>
              <a:tr h="574588"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2,8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2,6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501495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9A33D22-796D-A5E8-6E9D-E616BDCDB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09" y="292327"/>
            <a:ext cx="114989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ru-RU" altLang="ru-KZ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Средняя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биологическая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эффективность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инсектицидов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рапсе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против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гусениц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капустной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моли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первого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поколения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период 2021-2023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гг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Шортандинский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район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Акмолинской</a:t>
            </a:r>
            <a:r>
              <a:rPr kumimoji="0" lang="kk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k-KZ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kumimoji="0" lang="kk-KZ" altLang="ru-KZ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48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ACF022A-9BF2-4E2D-8038-3D5956EE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8054D3-DD41-44CD-9627-B0354E844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60" t="16958" r="17062" b="16376"/>
          <a:stretch/>
        </p:blipFill>
        <p:spPr>
          <a:xfrm>
            <a:off x="133164" y="136525"/>
            <a:ext cx="6155864" cy="47817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5F359-9499-4A94-8089-B4EBE4741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66" t="11522" r="17864" b="16505"/>
          <a:stretch/>
        </p:blipFill>
        <p:spPr>
          <a:xfrm>
            <a:off x="6214369" y="-17756"/>
            <a:ext cx="5601810" cy="5315027"/>
          </a:xfrm>
          <a:prstGeom prst="rect">
            <a:avLst/>
          </a:prstGeom>
        </p:spPr>
      </p:pic>
      <p:sp>
        <p:nvSpPr>
          <p:cNvPr id="10" name="Текстовое поле1">
            <a:extLst>
              <a:ext uri="{FF2B5EF4-FFF2-40B4-BE49-F238E27FC236}">
                <a16:creationId xmlns:a16="http://schemas.microsoft.com/office/drawing/2014/main" id="{4064A346-11AB-48EA-8A88-0A2E99D053E0}"/>
              </a:ext>
            </a:extLst>
          </p:cNvPr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xAAAIkkAAARMgAAgicAAAAAAAAmAAAACAAAAP//////////MAAAABQAAAAAAAAAAAD//wAAAQAAAP//AAABAA=="/>
              </a:ext>
            </a:extLst>
          </p:cNvSpPr>
          <p:nvPr/>
        </p:nvSpPr>
        <p:spPr>
          <a:xfrm>
            <a:off x="2281561" y="5585193"/>
            <a:ext cx="7395675" cy="483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dirty="0"/>
              <a:t>Рисунок 2. Веб-интерфейс </a:t>
            </a:r>
            <a:r>
              <a:rPr lang="ru-RU" dirty="0"/>
              <a:t>(скриншот) </a:t>
            </a:r>
            <a:r>
              <a:rPr dirty="0"/>
              <a:t>приложения по прогнозированию распространения септориоза в Акмолинской области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1" cap="none" spc="0" baseline="0">
                <a:solidFill>
                  <a:srgbClr val="000000"/>
                </a:solidFill>
                <a:effectLst/>
                <a:latin typeface="Calibri" pitchFamily="2" charset="-52"/>
                <a:ea typeface="SimSun" charset="0"/>
                <a:cs typeface="Times New Roman" pitchFamily="1" charset="-52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233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92C7AB4-1855-BB4D-9438-BA9808F8E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749052"/>
              </p:ext>
            </p:extLst>
          </p:nvPr>
        </p:nvGraphicFramePr>
        <p:xfrm>
          <a:off x="1458097" y="790832"/>
          <a:ext cx="8513807" cy="5887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41577">
                  <a:extLst>
                    <a:ext uri="{9D8B030D-6E8A-4147-A177-3AD203B41FA5}">
                      <a16:colId xmlns:a16="http://schemas.microsoft.com/office/drawing/2014/main" val="2275499493"/>
                    </a:ext>
                  </a:extLst>
                </a:gridCol>
                <a:gridCol w="1543247">
                  <a:extLst>
                    <a:ext uri="{9D8B030D-6E8A-4147-A177-3AD203B41FA5}">
                      <a16:colId xmlns:a16="http://schemas.microsoft.com/office/drawing/2014/main" val="2230677819"/>
                    </a:ext>
                  </a:extLst>
                </a:gridCol>
                <a:gridCol w="1291046">
                  <a:extLst>
                    <a:ext uri="{9D8B030D-6E8A-4147-A177-3AD203B41FA5}">
                      <a16:colId xmlns:a16="http://schemas.microsoft.com/office/drawing/2014/main" val="1794874227"/>
                    </a:ext>
                  </a:extLst>
                </a:gridCol>
                <a:gridCol w="1037937">
                  <a:extLst>
                    <a:ext uri="{9D8B030D-6E8A-4147-A177-3AD203B41FA5}">
                      <a16:colId xmlns:a16="http://schemas.microsoft.com/office/drawing/2014/main" val="1392972637"/>
                    </a:ext>
                  </a:extLst>
                </a:gridCol>
              </a:tblGrid>
              <a:tr h="267600">
                <a:tc rowSpan="2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Варианты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Урожайность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Прибавка к контролю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882756"/>
                  </a:ext>
                </a:extLst>
              </a:tr>
              <a:tr h="267600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2083399"/>
                  </a:ext>
                </a:extLst>
              </a:tr>
              <a:tr h="2408409">
                <a:tc>
                  <a:txBody>
                    <a:bodyPr/>
                    <a:lstStyle/>
                    <a:p>
                      <a:pPr algn="l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Экологизированный вариант</a:t>
                      </a:r>
                    </a:p>
                    <a:p>
                      <a:pPr algn="l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Протравливание: Клорид Экстра, к.с. + Альбит, т.пс (1,5+0,1)</a:t>
                      </a:r>
                    </a:p>
                    <a:p>
                      <a:pPr algn="l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вегетации: Эфир Экстра 905, к.э. + Галлантный 75%, с.т.с. + Грами Супер, к.э. + Альбит, т.пс + Пропикон, к.э. + Инсект, с.к.  + Агростимулин, в.с.р. (0,3 +0,01+0,6+0,015+0,5+0,15+</a:t>
                      </a:r>
                    </a:p>
                    <a:p>
                      <a:pPr algn="l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0,04)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13,0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+2,7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26,2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667554"/>
                  </a:ext>
                </a:extLst>
              </a:tr>
              <a:tr h="1605606">
                <a:tc>
                  <a:txBody>
                    <a:bodyPr/>
                    <a:lstStyle/>
                    <a:p>
                      <a:pPr algn="l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</a:p>
                    <a:p>
                      <a:pPr algn="l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Протравливание: Юнта, к.с. + (1,5)</a:t>
                      </a:r>
                    </a:p>
                    <a:p>
                      <a:pPr algn="l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вегетации: Эфир Экстра 905, к.э. + Галлантный 75%, с.т.с. + Грами Супер, к.э. + Пропикон, к.э. + Инсект, с.к. (1,75+0,5+0,015+0,6+0,5+0,15)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12,9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+2,6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25,5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8467767"/>
                  </a:ext>
                </a:extLst>
              </a:tr>
              <a:tr h="267600">
                <a:tc>
                  <a:txBody>
                    <a:bodyPr/>
                    <a:lstStyle/>
                    <a:p>
                      <a:pPr algn="l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10,3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2335705"/>
                  </a:ext>
                </a:extLst>
              </a:tr>
              <a:tr h="267600"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ошибка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опыта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0,35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54893"/>
                  </a:ext>
                </a:extLst>
              </a:tr>
              <a:tr h="267600"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Относительная ошибка опыта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2,91 %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603593"/>
                  </a:ext>
                </a:extLst>
              </a:tr>
              <a:tr h="267600">
                <a:tc>
                  <a:txBody>
                    <a:bodyPr/>
                    <a:lstStyle/>
                    <a:p>
                      <a:pPr algn="ctr"/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Ошибка разниц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14457"/>
                  </a:ext>
                </a:extLst>
              </a:tr>
              <a:tr h="267600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НСР</a:t>
                      </a:r>
                      <a:r>
                        <a:rPr lang="ru-KZ" sz="14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42055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05038282-F25C-18DB-D35C-D080B7101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4646" y="267018"/>
            <a:ext cx="105737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ru-RU" altLang="ru-KZ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Средняя хозяйственная эффективность применения средств защиты растений на пшенице за период 2021-2023 </a:t>
            </a:r>
            <a:r>
              <a:rPr kumimoji="0" lang="ru-RU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г.г</a:t>
            </a: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RU" altLang="ru-KZ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443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1ED49ED-0D37-F3BA-17C9-1ACB1E72B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44229"/>
              </p:ext>
            </p:extLst>
          </p:nvPr>
        </p:nvGraphicFramePr>
        <p:xfrm>
          <a:off x="1235675" y="976184"/>
          <a:ext cx="9502347" cy="55175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85686">
                  <a:extLst>
                    <a:ext uri="{9D8B030D-6E8A-4147-A177-3AD203B41FA5}">
                      <a16:colId xmlns:a16="http://schemas.microsoft.com/office/drawing/2014/main" val="2716823448"/>
                    </a:ext>
                  </a:extLst>
                </a:gridCol>
                <a:gridCol w="1722802">
                  <a:extLst>
                    <a:ext uri="{9D8B030D-6E8A-4147-A177-3AD203B41FA5}">
                      <a16:colId xmlns:a16="http://schemas.microsoft.com/office/drawing/2014/main" val="2295973299"/>
                    </a:ext>
                  </a:extLst>
                </a:gridCol>
                <a:gridCol w="1440243">
                  <a:extLst>
                    <a:ext uri="{9D8B030D-6E8A-4147-A177-3AD203B41FA5}">
                      <a16:colId xmlns:a16="http://schemas.microsoft.com/office/drawing/2014/main" val="1898221183"/>
                    </a:ext>
                  </a:extLst>
                </a:gridCol>
                <a:gridCol w="1153616">
                  <a:extLst>
                    <a:ext uri="{9D8B030D-6E8A-4147-A177-3AD203B41FA5}">
                      <a16:colId xmlns:a16="http://schemas.microsoft.com/office/drawing/2014/main" val="4197299281"/>
                    </a:ext>
                  </a:extLst>
                </a:gridCol>
              </a:tblGrid>
              <a:tr h="324564">
                <a:tc rowSpan="2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Варианты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Урожайность, ц/га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Прибавка к контролю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433955"/>
                  </a:ext>
                </a:extLst>
              </a:tr>
              <a:tr h="324564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ц\га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9186709"/>
                  </a:ext>
                </a:extLst>
              </a:tr>
              <a:tr h="1947387">
                <a:tc>
                  <a:txBody>
                    <a:bodyPr/>
                    <a:lstStyle/>
                    <a:p>
                      <a:pPr algn="l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Экологизированный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вариант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Витакс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в.с.к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Зеребра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Агро,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в.р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(1,5+0,15)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вегетации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Гармония,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в.д.г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Терра 4%,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Зеребра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Агро,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в.р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Флэкс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Эксперт,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ГросФосфито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-LNPK   (0,016+1,0+0,15+0,06+2,0)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5,8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+1,7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41,5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632778"/>
                  </a:ext>
                </a:extLst>
              </a:tr>
              <a:tr h="1298258">
                <a:tc>
                  <a:txBody>
                    <a:bodyPr/>
                    <a:lstStyle/>
                    <a:p>
                      <a:pPr algn="l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: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Круйзер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OSR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322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с.к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(12,0)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вегетации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Дионис,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к.с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Лятрин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(0,12+0,15)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5,8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+1,7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41,5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4212051"/>
                  </a:ext>
                </a:extLst>
              </a:tr>
              <a:tr h="324564"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4,1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9630090"/>
                  </a:ext>
                </a:extLst>
              </a:tr>
              <a:tr h="324564"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 ошибка опыта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324060"/>
                  </a:ext>
                </a:extLst>
              </a:tr>
              <a:tr h="324564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Относительная ошибка опыта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4,32 %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240971"/>
                  </a:ext>
                </a:extLst>
              </a:tr>
              <a:tr h="324564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Ошибка разниц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0,32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33394"/>
                  </a:ext>
                </a:extLst>
              </a:tr>
              <a:tr h="324564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НСР</a:t>
                      </a:r>
                      <a:r>
                        <a:rPr lang="ru-KZ" sz="14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0,78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71308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CE54926-508E-A866-2D9E-0539AB59E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036" y="494540"/>
            <a:ext cx="102691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19 - Средняя хозяйственная эффективность применения средств защиты растений на льне за период 2021-2023 </a:t>
            </a:r>
            <a:r>
              <a:rPr kumimoji="0" lang="ru-RU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г.г</a:t>
            </a: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RU" altLang="ru-KZ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130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3A4CCC9-3EA7-5D78-1C03-9690305A6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964153"/>
              </p:ext>
            </p:extLst>
          </p:nvPr>
        </p:nvGraphicFramePr>
        <p:xfrm>
          <a:off x="910925" y="1000897"/>
          <a:ext cx="10148373" cy="54122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32714">
                  <a:extLst>
                    <a:ext uri="{9D8B030D-6E8A-4147-A177-3AD203B41FA5}">
                      <a16:colId xmlns:a16="http://schemas.microsoft.com/office/drawing/2014/main" val="2411540764"/>
                    </a:ext>
                  </a:extLst>
                </a:gridCol>
                <a:gridCol w="1839535">
                  <a:extLst>
                    <a:ext uri="{9D8B030D-6E8A-4147-A177-3AD203B41FA5}">
                      <a16:colId xmlns:a16="http://schemas.microsoft.com/office/drawing/2014/main" val="3689724739"/>
                    </a:ext>
                  </a:extLst>
                </a:gridCol>
                <a:gridCol w="1538914">
                  <a:extLst>
                    <a:ext uri="{9D8B030D-6E8A-4147-A177-3AD203B41FA5}">
                      <a16:colId xmlns:a16="http://schemas.microsoft.com/office/drawing/2014/main" val="1402575526"/>
                    </a:ext>
                  </a:extLst>
                </a:gridCol>
                <a:gridCol w="1237210">
                  <a:extLst>
                    <a:ext uri="{9D8B030D-6E8A-4147-A177-3AD203B41FA5}">
                      <a16:colId xmlns:a16="http://schemas.microsoft.com/office/drawing/2014/main" val="3186255604"/>
                    </a:ext>
                  </a:extLst>
                </a:gridCol>
              </a:tblGrid>
              <a:tr h="318368">
                <a:tc rowSpan="2"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Варианты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Урожайность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Прибавка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контролю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4483"/>
                  </a:ext>
                </a:extLst>
              </a:tr>
              <a:tr h="318368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006472"/>
                  </a:ext>
                </a:extLst>
              </a:tr>
              <a:tr h="1910209">
                <a:tc>
                  <a:txBody>
                    <a:bodyPr/>
                    <a:lstStyle/>
                    <a:p>
                      <a:pPr algn="l"/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Экологизированный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вариант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Конвой,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к.с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Зеребра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Агро,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в.р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(6,0+0,15)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вегетации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Дионис,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к.с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Зеребра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Агро,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в.р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Заря,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с.к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ГросФосфито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LNPK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(0,12+1,0+0,1+2,0)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4,7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+2,2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88,0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5294432"/>
                  </a:ext>
                </a:extLst>
              </a:tr>
              <a:tr h="1273474">
                <a:tc>
                  <a:txBody>
                    <a:bodyPr/>
                    <a:lstStyle/>
                    <a:p>
                      <a:pPr algn="l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Круйзер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OSR</a:t>
                      </a:r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322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с.к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(12,0)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вегетации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Дионис,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к.с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Лятрин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  </a:t>
                      </a:r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(0,12+0,15)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4,6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+2,1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84,0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5115874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algn="ctr"/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7031968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algn="ctr"/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 ошибка опыта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0,14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708891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Относительная ошибка опыта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3,69 %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121455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algn="ctr"/>
                      <a:r>
                        <a:rPr lang="ru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Ошибка разниц</a:t>
                      </a:r>
                      <a:endParaRPr lang="ru-KZ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0,20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94278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algn="ctr"/>
                      <a:r>
                        <a:rPr lang="ru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НСР</a:t>
                      </a:r>
                      <a:r>
                        <a:rPr lang="ru-KZ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0,50 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4091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AB2DA3A-6159-3961-6679-E8F98F567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759" y="531341"/>
            <a:ext cx="103427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20 - Средняя хозяйственная эффективность применения средств защиты растений на рапсе за период 2021-2023 гг.</a:t>
            </a:r>
            <a:endParaRPr kumimoji="0" lang="ru-RU" altLang="ru-KZ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03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1836A02-17BD-6A9F-DF19-EB4E6F0B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459433"/>
              </p:ext>
            </p:extLst>
          </p:nvPr>
        </p:nvGraphicFramePr>
        <p:xfrm>
          <a:off x="1330234" y="744496"/>
          <a:ext cx="9037085" cy="59157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31779">
                  <a:extLst>
                    <a:ext uri="{9D8B030D-6E8A-4147-A177-3AD203B41FA5}">
                      <a16:colId xmlns:a16="http://schemas.microsoft.com/office/drawing/2014/main" val="3178297964"/>
                    </a:ext>
                  </a:extLst>
                </a:gridCol>
                <a:gridCol w="1638449">
                  <a:extLst>
                    <a:ext uri="{9D8B030D-6E8A-4147-A177-3AD203B41FA5}">
                      <a16:colId xmlns:a16="http://schemas.microsoft.com/office/drawing/2014/main" val="664990156"/>
                    </a:ext>
                  </a:extLst>
                </a:gridCol>
                <a:gridCol w="1369724">
                  <a:extLst>
                    <a:ext uri="{9D8B030D-6E8A-4147-A177-3AD203B41FA5}">
                      <a16:colId xmlns:a16="http://schemas.microsoft.com/office/drawing/2014/main" val="1242529816"/>
                    </a:ext>
                  </a:extLst>
                </a:gridCol>
                <a:gridCol w="1097133">
                  <a:extLst>
                    <a:ext uri="{9D8B030D-6E8A-4147-A177-3AD203B41FA5}">
                      <a16:colId xmlns:a16="http://schemas.microsoft.com/office/drawing/2014/main" val="2589875306"/>
                    </a:ext>
                  </a:extLst>
                </a:gridCol>
              </a:tblGrid>
              <a:tr h="281704">
                <a:tc rowSpan="2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Варианты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Урожайность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Прибавка к контролю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494593"/>
                  </a:ext>
                </a:extLst>
              </a:tr>
              <a:tr h="281704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ц\га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1391745"/>
                  </a:ext>
                </a:extLst>
              </a:tr>
              <a:tr h="2253639">
                <a:tc>
                  <a:txBody>
                    <a:bodyPr/>
                    <a:lstStyle/>
                    <a:p>
                      <a:pPr algn="l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Экологизированный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вариант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Ситизен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24%,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к.с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Агростимулин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в.с.р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(0,08+0,012)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вегетации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Эфир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Экстра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905,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Галлантный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75%,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с.т.с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Ягуар,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э.м.в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Агростимулин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в.с.р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Инсект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с.к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 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Альбит, т.пс. (0,3+0,010+0,2+0,015+0,5+0,15+0,04)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8,3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+2,4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40,7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8770097"/>
                  </a:ext>
                </a:extLst>
              </a:tr>
              <a:tr h="1690229">
                <a:tc>
                  <a:txBody>
                    <a:bodyPr/>
                    <a:lstStyle/>
                    <a:p>
                      <a:pPr algn="l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Эталон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Протравливание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Ситизен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24%,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к.с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(0,1)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вегетации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Эфир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Экстра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905,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Галлантный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75%,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с.т.с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Ягуар,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э.м.в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Пропикон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к.э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+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Инсект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с.к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(0,5+0,015+0,3+0,5+0,15)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8,4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+2,5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42,4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200156"/>
                  </a:ext>
                </a:extLst>
              </a:tr>
              <a:tr h="281704"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5,9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4544456"/>
                  </a:ext>
                </a:extLst>
              </a:tr>
              <a:tr h="281704">
                <a:tc>
                  <a:txBody>
                    <a:bodyPr/>
                    <a:lstStyle/>
                    <a:p>
                      <a:pPr algn="ctr"/>
                      <a:r>
                        <a:rPr lang="kk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 ошибка опыта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0,48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669803"/>
                  </a:ext>
                </a:extLst>
              </a:tr>
              <a:tr h="281704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Относительная ошибка опыта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6,15 %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17796"/>
                  </a:ext>
                </a:extLst>
              </a:tr>
              <a:tr h="281704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Ошибка разниц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0,67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860967"/>
                  </a:ext>
                </a:extLst>
              </a:tr>
              <a:tr h="281704">
                <a:tc>
                  <a:txBody>
                    <a:bodyPr/>
                    <a:lstStyle/>
                    <a:p>
                      <a:pPr algn="ctr"/>
                      <a:r>
                        <a:rPr lang="ru-KZ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НСР</a:t>
                      </a:r>
                      <a:r>
                        <a:rPr lang="ru-KZ" sz="14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endParaRPr lang="ru-KZ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1,65 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</a:t>
                      </a:r>
                      <a:r>
                        <a:rPr lang="kk-KZ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k-KZ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</a:t>
                      </a:r>
                      <a:endParaRPr lang="ru-KZ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04966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F817585-E347-B9B9-6B3D-898140666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234" y="272419"/>
            <a:ext cx="104294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38 - Средняя хозяйственная эффективность применения средств защиты растений на ячмене за период 2021-2023 </a:t>
            </a:r>
            <a:r>
              <a:rPr kumimoji="0" lang="ru-RU" altLang="ru-KZ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г.г</a:t>
            </a: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RU" altLang="ru-KZ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718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FPVPY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yAMAANYCAAC/RwAAVg0AABAAAAAmAAAACAAAAP//////////MAAAABQAAAAAAAAAAAD//wAAAQAAAP//AAABAA=="/>
              </a:ext>
            </a:extLst>
          </p:cNvSpPr>
          <p:nvPr/>
        </p:nvSpPr>
        <p:spPr>
          <a:xfrm>
            <a:off x="614680" y="461010"/>
            <a:ext cx="11048365" cy="1706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44958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2200" cap="none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b="1" cap="none" dirty="0"/>
              <a:t>В рамках проекта за 2022 год опубликованы  следующие работы:</a:t>
            </a:r>
          </a:p>
          <a:p>
            <a:pPr marL="0" marR="0" indent="44958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2200" cap="none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b="1" cap="none" dirty="0"/>
              <a:t> </a:t>
            </a:r>
          </a:p>
          <a:p>
            <a:pPr marL="0" marR="0" indent="44958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2200" cap="none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dirty="0"/>
              <a:t>1 </a:t>
            </a:r>
            <a:r>
              <a:rPr dirty="0" err="1"/>
              <a:t>Kalakova</a:t>
            </a:r>
            <a:r>
              <a:rPr dirty="0"/>
              <a:t> </a:t>
            </a:r>
            <a:r>
              <a:rPr dirty="0" err="1"/>
              <a:t>M</a:t>
            </a:r>
            <a:r>
              <a:rPr dirty="0"/>
              <a:t>., </a:t>
            </a:r>
            <a:r>
              <a:rPr dirty="0" err="1"/>
              <a:t>Khamzina</a:t>
            </a:r>
            <a:r>
              <a:rPr dirty="0"/>
              <a:t> </a:t>
            </a:r>
            <a:r>
              <a:rPr dirty="0" err="1"/>
              <a:t>S</a:t>
            </a:r>
            <a:r>
              <a:rPr dirty="0"/>
              <a:t>., </a:t>
            </a:r>
            <a:r>
              <a:rPr dirty="0" err="1"/>
              <a:t>Sadykov</a:t>
            </a:r>
            <a:r>
              <a:rPr dirty="0"/>
              <a:t> </a:t>
            </a:r>
            <a:r>
              <a:rPr dirty="0" err="1"/>
              <a:t>B</a:t>
            </a:r>
            <a:r>
              <a:rPr dirty="0"/>
              <a:t>., </a:t>
            </a:r>
            <a:r>
              <a:rPr dirty="0" err="1"/>
              <a:t>Baibussenov</a:t>
            </a:r>
            <a:r>
              <a:rPr dirty="0"/>
              <a:t> </a:t>
            </a:r>
            <a:r>
              <a:rPr dirty="0" err="1"/>
              <a:t>K</a:t>
            </a:r>
            <a:r>
              <a:rPr dirty="0"/>
              <a:t>., </a:t>
            </a:r>
            <a:r>
              <a:rPr dirty="0" err="1"/>
              <a:t>Myrzabayeva</a:t>
            </a:r>
            <a:r>
              <a:rPr dirty="0"/>
              <a:t> </a:t>
            </a:r>
            <a:r>
              <a:rPr dirty="0" err="1"/>
              <a:t>M</a:t>
            </a:r>
            <a:r>
              <a:rPr dirty="0"/>
              <a:t>. The </a:t>
            </a:r>
            <a:r>
              <a:rPr dirty="0" err="1"/>
              <a:t>results</a:t>
            </a:r>
            <a:r>
              <a:rPr dirty="0"/>
              <a:t> </a:t>
            </a:r>
            <a:r>
              <a:rPr dirty="0" err="1"/>
              <a:t>of</a:t>
            </a:r>
            <a:r>
              <a:rPr dirty="0"/>
              <a:t> </a:t>
            </a:r>
            <a:r>
              <a:rPr dirty="0" err="1"/>
              <a:t>surveys</a:t>
            </a:r>
            <a:r>
              <a:rPr dirty="0"/>
              <a:t> </a:t>
            </a:r>
            <a:r>
              <a:rPr dirty="0" err="1"/>
              <a:t>on</a:t>
            </a:r>
            <a:r>
              <a:rPr dirty="0"/>
              <a:t> </a:t>
            </a:r>
            <a:r>
              <a:rPr dirty="0" err="1"/>
              <a:t>pests</a:t>
            </a:r>
            <a:r>
              <a:rPr dirty="0"/>
              <a:t> </a:t>
            </a:r>
            <a:r>
              <a:rPr dirty="0" err="1"/>
              <a:t>of</a:t>
            </a:r>
            <a:r>
              <a:rPr dirty="0"/>
              <a:t> </a:t>
            </a:r>
            <a:r>
              <a:rPr dirty="0" err="1"/>
              <a:t>grain</a:t>
            </a:r>
            <a:r>
              <a:rPr dirty="0"/>
              <a:t> </a:t>
            </a:r>
            <a:r>
              <a:rPr dirty="0" err="1"/>
              <a:t>crops</a:t>
            </a:r>
            <a:r>
              <a:rPr dirty="0"/>
              <a:t> </a:t>
            </a:r>
            <a:r>
              <a:rPr dirty="0" err="1"/>
              <a:t>and</a:t>
            </a:r>
            <a:r>
              <a:rPr dirty="0"/>
              <a:t> </a:t>
            </a:r>
            <a:r>
              <a:rPr dirty="0" err="1"/>
              <a:t>the</a:t>
            </a:r>
            <a:r>
              <a:rPr dirty="0"/>
              <a:t> </a:t>
            </a:r>
            <a:r>
              <a:rPr dirty="0" err="1"/>
              <a:t>efficiency</a:t>
            </a:r>
            <a:r>
              <a:rPr dirty="0"/>
              <a:t> </a:t>
            </a:r>
            <a:r>
              <a:rPr dirty="0" err="1"/>
              <a:t>of</a:t>
            </a:r>
            <a:r>
              <a:rPr dirty="0"/>
              <a:t> </a:t>
            </a:r>
            <a:r>
              <a:rPr dirty="0" err="1"/>
              <a:t>protective</a:t>
            </a:r>
            <a:r>
              <a:rPr dirty="0"/>
              <a:t> </a:t>
            </a:r>
            <a:r>
              <a:rPr dirty="0" err="1"/>
              <a:t>measures</a:t>
            </a:r>
            <a:r>
              <a:rPr dirty="0"/>
              <a:t> </a:t>
            </a:r>
            <a:r>
              <a:rPr dirty="0" err="1"/>
              <a:t>against</a:t>
            </a:r>
            <a:r>
              <a:rPr dirty="0"/>
              <a:t> </a:t>
            </a:r>
            <a:r>
              <a:rPr dirty="0" err="1"/>
              <a:t>them</a:t>
            </a:r>
            <a:r>
              <a:rPr dirty="0"/>
              <a:t> </a:t>
            </a:r>
            <a:r>
              <a:rPr dirty="0" err="1"/>
              <a:t>in</a:t>
            </a:r>
            <a:r>
              <a:rPr dirty="0"/>
              <a:t> </a:t>
            </a:r>
            <a:r>
              <a:rPr dirty="0" err="1"/>
              <a:t>the</a:t>
            </a:r>
            <a:r>
              <a:rPr dirty="0"/>
              <a:t> "North Kazakhstan </a:t>
            </a:r>
            <a:r>
              <a:rPr dirty="0" err="1"/>
              <a:t>Agricultural</a:t>
            </a:r>
            <a:r>
              <a:rPr dirty="0"/>
              <a:t> </a:t>
            </a:r>
            <a:r>
              <a:rPr dirty="0" err="1"/>
              <a:t>Experimental</a:t>
            </a:r>
            <a:r>
              <a:rPr dirty="0"/>
              <a:t> Station" </a:t>
            </a:r>
            <a:r>
              <a:rPr dirty="0" err="1"/>
              <a:t>for</a:t>
            </a:r>
            <a:r>
              <a:rPr dirty="0"/>
              <a:t> 2021 // Рецензируемый научный журнал «Тенденции развития науки и образования» (РИНЦ). – 2022. - № 84. Ч. 1. – С. 39-44.</a:t>
            </a:r>
          </a:p>
          <a:p>
            <a:pPr marL="0" marR="0" indent="450215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2200" cap="none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dirty="0"/>
              <a:t>2 Садыков Б. С., </a:t>
            </a:r>
            <a:r>
              <a:rPr dirty="0" err="1"/>
              <a:t>Мырзабаева</a:t>
            </a:r>
            <a:r>
              <a:rPr dirty="0"/>
              <a:t> М. Т., </a:t>
            </a:r>
            <a:r>
              <a:rPr dirty="0" err="1"/>
              <a:t>Конысбаева</a:t>
            </a:r>
            <a:r>
              <a:rPr dirty="0"/>
              <a:t> Д.Т.,</a:t>
            </a:r>
            <a:r>
              <a:rPr lang="ru-ru" b="1" cap="none" dirty="0"/>
              <a:t> </a:t>
            </a:r>
            <a:r>
              <a:rPr dirty="0"/>
              <a:t>Джумагулов А.А., </a:t>
            </a:r>
            <a:r>
              <a:rPr dirty="0" err="1"/>
              <a:t>Әжімахан</a:t>
            </a:r>
            <a:r>
              <a:rPr dirty="0"/>
              <a:t> М. Фитосанитарный анализ посевов льна и биологическая эффективность применения </a:t>
            </a:r>
            <a:r>
              <a:rPr dirty="0" err="1"/>
              <a:t>биологизированных</a:t>
            </a:r>
            <a:r>
              <a:rPr dirty="0"/>
              <a:t> схем обработки пестицидами // Вестник науки Казахского агротехнического университета </a:t>
            </a:r>
            <a:r>
              <a:rPr dirty="0" err="1"/>
              <a:t>им.С.Сейфуллина</a:t>
            </a:r>
            <a:r>
              <a:rPr dirty="0"/>
              <a:t>. – 2022 г. - №3. – С. 38-50. (КОК СОН)</a:t>
            </a:r>
          </a:p>
          <a:p>
            <a:pPr marL="0" marR="0" indent="450215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2200" cap="none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dirty="0"/>
              <a:t>3 </a:t>
            </a:r>
            <a:r>
              <a:rPr dirty="0" err="1"/>
              <a:t>Байбусенов</a:t>
            </a:r>
            <a:r>
              <a:rPr dirty="0"/>
              <a:t> К.С., </a:t>
            </a:r>
            <a:r>
              <a:rPr dirty="0" err="1"/>
              <a:t>Мухамадиев</a:t>
            </a:r>
            <a:r>
              <a:rPr dirty="0"/>
              <a:t> Н.С., </a:t>
            </a:r>
            <a:r>
              <a:rPr dirty="0" err="1"/>
              <a:t>Турганбаев</a:t>
            </a:r>
            <a:r>
              <a:rPr dirty="0"/>
              <a:t> Т.А., </a:t>
            </a:r>
            <a:r>
              <a:rPr dirty="0" err="1"/>
              <a:t>Мендибаева</a:t>
            </a:r>
            <a:r>
              <a:rPr dirty="0"/>
              <a:t> Г.Ж. Фитосанитарное состояние </a:t>
            </a:r>
            <a:r>
              <a:rPr dirty="0" err="1"/>
              <a:t>диверсификационных</a:t>
            </a:r>
            <a:r>
              <a:rPr dirty="0"/>
              <a:t> культур (рапса, льна, сои) и эффективность </a:t>
            </a:r>
            <a:r>
              <a:rPr dirty="0" err="1"/>
              <a:t>экологизированных</a:t>
            </a:r>
            <a:r>
              <a:rPr dirty="0"/>
              <a:t> систем защиты от вредителей в условиях Центрального и Юго-Восточного Казахстана</a:t>
            </a:r>
            <a:r>
              <a:rPr lang="ru-ru" cap="none" dirty="0">
                <a:latin typeface="Arial" pitchFamily="2" charset="-52"/>
                <a:ea typeface="Times New Roman" pitchFamily="1" charset="-52"/>
                <a:cs typeface="Times New Roman" pitchFamily="1" charset="-52"/>
              </a:rPr>
              <a:t> // </a:t>
            </a:r>
            <a:r>
              <a:rPr dirty="0"/>
              <a:t>ЭЛЕКТРОННЫЙ НАУЧНЫЙ ЖУРНАЛ «ДНЕВНИК НАУКИ». – 2022. -  №9. – DOI 10.51691/2541-8327_2022_9_8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000" cap="none"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EDAE51-1723-0374-04E8-3DCE1085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E55B-15F8-3213-B6DF-E346AB9140B6}" type="slidenum">
              <a:rPr lang="ru-KZ" smtClean="0"/>
              <a:t>65</a:t>
            </a:fld>
            <a:endParaRPr lang="ru-K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75658-C69B-25BD-742F-C2639A7440E3}"/>
              </a:ext>
            </a:extLst>
          </p:cNvPr>
          <p:cNvSpPr txBox="1"/>
          <p:nvPr/>
        </p:nvSpPr>
        <p:spPr>
          <a:xfrm>
            <a:off x="0" y="-11756"/>
            <a:ext cx="12192000" cy="768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49580" algn="just">
              <a:lnSpc>
                <a:spcPct val="150000"/>
              </a:lnSpc>
            </a:pPr>
            <a:r>
              <a:rPr lang="ru-RU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Исмаилова А.А., Байбусенов К.К. </a:t>
            </a:r>
            <a:r>
              <a:rPr lang="kk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қмола облысы жағдайында рапс егістіктерінде қырыққабат күйесінің дамуы мен таралуы // С.Сейфуллин атындағы Қазақ агротехникалық зерттеу университетінің Ғылым жаршысы(пәнаралық) = Вестник науки Казахского агротехнического исследовательского университета им. С. Сейфуллина (междисциплинарный). –2023. -No1 (116). –С.220-230.</a:t>
            </a:r>
          </a:p>
          <a:p>
            <a:pPr marL="457200" indent="449580" algn="just">
              <a:lnSpc>
                <a:spcPct val="150000"/>
              </a:lnSpc>
            </a:pP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Байбусенов К.С., Конысбаева Д.Т., Гаджимурадова А.М., Джумагулов А.А., Әжімахан М. Эффективность экологизированных систем  защиты посевов рапса (</a:t>
            </a:r>
            <a:r>
              <a:rPr lang="ru-KZ" sz="155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Brassica napus 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l.) против вредных организмов в условиях Акмолинской области //С.Сейфуллин атындағы Қазақ агротехникалық зерттеу университетінің Ғылым жаршысы(пәнаралық) = Вестник науки Казахского агротехнического исследовательского университета им. С</a:t>
            </a:r>
            <a:r>
              <a:rPr lang="ru-RU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Сейфуллина</a:t>
            </a:r>
            <a:r>
              <a:rPr lang="ru-RU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междисциплинарный</a:t>
            </a:r>
            <a:r>
              <a:rPr lang="ru-RU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 –2023. -</a:t>
            </a:r>
            <a:r>
              <a:rPr lang="en-US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ru-RU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(117).</a:t>
            </a:r>
            <a:endParaRPr lang="ru-KZ" sz="155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49580" algn="just">
              <a:lnSpc>
                <a:spcPct val="150000"/>
              </a:lnSpc>
            </a:pPr>
            <a:r>
              <a:rPr lang="kk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Байбусенов К.С., Әжімахан М.</a:t>
            </a:r>
            <a:r>
              <a:rPr lang="kk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Джумагулов А.А.</a:t>
            </a:r>
            <a:r>
              <a:rPr lang="ru-KZ" sz="155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нализ молекулярно-генетической идентификации филогенетического содержания родов грибов fusarium и alternaria основных возделываемых культур на севере </a:t>
            </a:r>
            <a:r>
              <a:rPr lang="ru-RU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азахстана</a:t>
            </a:r>
            <a:r>
              <a:rPr lang="ru-KZ" sz="155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NewRomanPSMT"/>
                <a:cs typeface="Times New Roman" panose="02020603050405020304" pitchFamily="18" charset="0"/>
              </a:rPr>
              <a:t>ЭЛЕКТРОННЫЙ НАУЧНЫЙ ЖУРНАЛ «ДНЕВНИК НАУКИ» </a:t>
            </a:r>
            <a:r>
              <a:rPr lang="ru-KZ" sz="155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NewRomanPSMT"/>
                <a:cs typeface="Times New Roman" panose="02020603050405020304" pitchFamily="18" charset="0"/>
              </a:rPr>
              <a:t>DOI 10.51691/2541-8327_2023_9_1</a:t>
            </a:r>
            <a:r>
              <a:rPr lang="ru-RU" sz="155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NewRomanPSMT"/>
                <a:cs typeface="Times New Roman" panose="02020603050405020304" pitchFamily="18" charset="0"/>
              </a:rPr>
              <a:t>. </a:t>
            </a:r>
            <a:endParaRPr lang="ru-KZ" sz="155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49580" algn="just">
              <a:lnSpc>
                <a:spcPct val="150000"/>
              </a:lnSpc>
            </a:pPr>
            <a:r>
              <a:rPr lang="ru-KZ" sz="155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NewRomanPSMT"/>
                <a:cs typeface="Times New Roman" panose="02020603050405020304" pitchFamily="18" charset="0"/>
              </a:rPr>
              <a:t>7 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Байбусенов К.С., Әжімахан М.</a:t>
            </a:r>
            <a:r>
              <a:rPr lang="kk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k-KZ" sz="155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Конысбаева</a:t>
            </a:r>
            <a:r>
              <a:rPr lang="kk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Д.Т. 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Джумагулов А.А. Эффективность протравителей семян яровой пшеницы// 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NewRomanPSMT"/>
                <a:cs typeface="Times New Roman" panose="02020603050405020304" pitchFamily="18" charset="0"/>
              </a:rPr>
              <a:t>ЭЛЕКТРОННЫЙ НАУЧНЫЙ ЖУРНАЛ «ДНЕВНИК НАУКИ» </a:t>
            </a:r>
            <a:r>
              <a:rPr lang="ru-KZ" sz="155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NewRomanPSMT"/>
                <a:cs typeface="Times New Roman" panose="02020603050405020304" pitchFamily="18" charset="0"/>
              </a:rPr>
              <a:t>DOI 10.51691/2541-8327_2023_9_1 </a:t>
            </a:r>
            <a:r>
              <a:rPr lang="ru-RU" sz="155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NewRomanPSMT"/>
                <a:cs typeface="Times New Roman" panose="02020603050405020304" pitchFamily="18" charset="0"/>
              </a:rPr>
              <a:t>(принята к публикации).</a:t>
            </a:r>
            <a:endParaRPr lang="ru-KZ" sz="155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49580" algn="just">
              <a:lnSpc>
                <a:spcPct val="150000"/>
              </a:lnSpc>
            </a:pPr>
            <a:r>
              <a:rPr lang="en-US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K. </a:t>
            </a:r>
            <a:r>
              <a:rPr lang="en-US" sz="155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Baibussenov</a:t>
            </a:r>
            <a:r>
              <a:rPr lang="en-US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Ismailova, A. </a:t>
            </a:r>
            <a:r>
              <a:rPr lang="en-US" sz="155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Uspanov</a:t>
            </a:r>
            <a:r>
              <a:rPr lang="en-US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155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Topaev</a:t>
            </a:r>
            <a:r>
              <a:rPr lang="en-US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Factors influencing the reproduction and development of Diamondback moth (</a:t>
            </a:r>
            <a:r>
              <a:rPr lang="en-US" sz="155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Plutella</a:t>
            </a:r>
            <a:r>
              <a:rPr lang="en-US" sz="155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5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xylostella</a:t>
            </a:r>
            <a:r>
              <a:rPr lang="en-US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L.) in Northern Kazakhstan to justify the population forecast and planning of protective measures. </a:t>
            </a:r>
            <a:r>
              <a:rPr lang="ru-RU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Принята к публикации в журнал входящий в базу </a:t>
            </a:r>
            <a:r>
              <a:rPr lang="ru-KZ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данных </a:t>
            </a:r>
            <a:r>
              <a:rPr lang="en-US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ru-RU" sz="15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KZ" sz="1550" b="1" dirty="0">
                <a:solidFill>
                  <a:srgbClr val="2C2D2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Sabrao Journal of Breeding and Genetics (ISSN 1029-7073) </a:t>
            </a:r>
            <a:r>
              <a:rPr lang="ru-RU" sz="155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NewRomanPSMT"/>
                <a:cs typeface="Times New Roman" panose="02020603050405020304" pitchFamily="18" charset="0"/>
              </a:rPr>
              <a:t>(принята к публикации).</a:t>
            </a:r>
            <a:endParaRPr lang="ru-KZ" sz="155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133286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KZ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449580" algn="just">
              <a:lnSpc>
                <a:spcPct val="150000"/>
              </a:lnSpc>
            </a:pPr>
            <a:r>
              <a:rPr lang="ru-RU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KZ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6D2E92-EAEF-3483-0D90-5DED4DEB8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KZ" smtClean="0"/>
              <a:t>7</a:t>
            </a:fld>
            <a:endParaRPr lang="ru-KZ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7768B2-C9E7-4322-9847-28452C6B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0" y="106668"/>
            <a:ext cx="10454574" cy="6062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049496-5C70-2BC8-2D95-BC594841219B}"/>
              </a:ext>
            </a:extLst>
          </p:cNvPr>
          <p:cNvSpPr txBox="1"/>
          <p:nvPr/>
        </p:nvSpPr>
        <p:spPr>
          <a:xfrm>
            <a:off x="1448074" y="6245250"/>
            <a:ext cx="8534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dirty="0"/>
              <a:t>Рисунок 3. Запрос прогнозных метеопараметров на будущий 2024 год</a:t>
            </a:r>
          </a:p>
        </p:txBody>
      </p:sp>
    </p:spTree>
    <p:extLst>
      <p:ext uri="{BB962C8B-B14F-4D97-AF65-F5344CB8AC3E}">
        <p14:creationId xmlns:p14="http://schemas.microsoft.com/office/powerpoint/2010/main" val="1970818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92959E-E41F-47AA-A5D9-9A95B3E8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734FC-ED61-4FC4-952B-E8CC2EB20571}"/>
              </a:ext>
            </a:extLst>
          </p:cNvPr>
          <p:cNvSpPr txBox="1"/>
          <p:nvPr/>
        </p:nvSpPr>
        <p:spPr>
          <a:xfrm>
            <a:off x="471996" y="5831026"/>
            <a:ext cx="11248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dirty="0"/>
              <a:t>Рисунок </a:t>
            </a:r>
            <a:r>
              <a:rPr lang="en-US" dirty="0"/>
              <a:t>3</a:t>
            </a:r>
            <a:r>
              <a:rPr lang="ru-RU" dirty="0"/>
              <a:t>. Смоделированный прогноз распространения септориоза в Акмолинской области в разработанном веб-приложении на основе среднестатистических метеопараметров на 2024 год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4F0DE-6AD4-4353-B97C-02DBA4FA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15" y="171542"/>
            <a:ext cx="9633636" cy="2679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FCF584-2B3A-45DA-9C65-D7066B59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55" y="2851159"/>
            <a:ext cx="10421955" cy="28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5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1CCB5C-E34D-40B9-A260-4E4C1360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1567B5CE-80F8-3243-B6DF-7616FB914023}" type="slidenum">
              <a:rPr lang="ru-RU" smtClean="0"/>
              <a:t>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8F12F-5C70-446E-9BBC-81D32AF0DE77}"/>
              </a:ext>
            </a:extLst>
          </p:cNvPr>
          <p:cNvSpPr txBox="1"/>
          <p:nvPr/>
        </p:nvSpPr>
        <p:spPr>
          <a:xfrm>
            <a:off x="1411549" y="5707327"/>
            <a:ext cx="89642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 i="0" u="none" strike="noStrike" kern="1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itchFamily="1" charset="-52"/>
                <a:ea typeface="Times New Roman" pitchFamily="1" charset="-52"/>
                <a:cs typeface="Times New Roman" pitchFamily="1" charset="-52"/>
              </a:defRPr>
            </a:pPr>
            <a:r>
              <a:rPr lang="ru-RU" dirty="0"/>
              <a:t>Рисунок 4. Веб-интерфейс (скриншот) приложения по прогнозированию распространения капустной моли в Акмолинской области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729101-DFAF-42A1-A627-AD3553EF5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9" t="15534" r="20849" b="11974"/>
          <a:stretch/>
        </p:blipFill>
        <p:spPr>
          <a:xfrm>
            <a:off x="0" y="-1"/>
            <a:ext cx="5495278" cy="54757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68886F-5C4D-4EB8-AA9E-06F3F8330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13" t="57864" r="20049" b="18965"/>
          <a:stretch/>
        </p:blipFill>
        <p:spPr>
          <a:xfrm>
            <a:off x="5282212" y="683580"/>
            <a:ext cx="6840371" cy="22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614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9109</Words>
  <Application>Microsoft Macintosh PowerPoint</Application>
  <PresentationFormat>Широкоэкранный</PresentationFormat>
  <Paragraphs>1300</Paragraphs>
  <Slides>65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7</vt:i4>
      </vt:variant>
      <vt:variant>
        <vt:lpstr>Заголовки слайдов</vt:lpstr>
      </vt:variant>
      <vt:variant>
        <vt:i4>65</vt:i4>
      </vt:variant>
    </vt:vector>
  </HeadingPairs>
  <TitlesOfParts>
    <vt:vector size="80" baseType="lpstr">
      <vt:lpstr>Arial</vt:lpstr>
      <vt:lpstr>Calibri</vt:lpstr>
      <vt:lpstr>Calibri Light</vt:lpstr>
      <vt:lpstr>Microsoft Sans Serif</vt:lpstr>
      <vt:lpstr>Times</vt:lpstr>
      <vt:lpstr>Times New Roman</vt:lpstr>
      <vt:lpstr>Trebuchet MS</vt:lpstr>
      <vt:lpstr>Wingdings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    Министерство сельского хозяйства Республики Казахстан НАО «Казахский агротехнический исследовательский университет имени Сакена Сейфуллина» 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    Рисунок 24. Образцы чашек с семенами, протравленными препаратами Витакс в.к.с. и Ситизен к.с. (слева-направо: контроль, опыт, опыт), 2023 г. </vt:lpstr>
      <vt:lpstr>Презентация PowerPoint</vt:lpstr>
      <vt:lpstr>Таблица 10– Биологическая эффективность и уровень пораженности семян с/х культур, 2023 г.</vt:lpstr>
      <vt:lpstr>  Таблица 11 - Показатель всхожести семян с/х культур </vt:lpstr>
      <vt:lpstr>Результаты микробиологического исследования образцов почвы </vt:lpstr>
      <vt:lpstr>Таблица 12 - Результаты секвенирования изучаемых штаммов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Бакыт Копжасаров</dc:creator>
  <cp:keywords/>
  <dc:description/>
  <cp:lastModifiedBy>kurmet_1987@bk.ru</cp:lastModifiedBy>
  <cp:revision>45</cp:revision>
  <dcterms:created xsi:type="dcterms:W3CDTF">2022-08-25T04:45:18Z</dcterms:created>
  <dcterms:modified xsi:type="dcterms:W3CDTF">2023-10-13T01:43:45Z</dcterms:modified>
</cp:coreProperties>
</file>